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4"/>
  </p:notesMasterIdLst>
  <p:handoutMasterIdLst>
    <p:handoutMasterId r:id="rId12"/>
  </p:handoutMasterIdLst>
  <p:sldIdLst>
    <p:sldId id="450" r:id="rId3"/>
    <p:sldId id="297" r:id="rId5"/>
    <p:sldId id="266" r:id="rId6"/>
    <p:sldId id="452" r:id="rId7"/>
    <p:sldId id="454" r:id="rId8"/>
    <p:sldId id="457" r:id="rId9"/>
    <p:sldId id="459" r:id="rId10"/>
    <p:sldId id="460" r:id="rId11"/>
  </p:sldIdLst>
  <p:sldSz cx="9144000" cy="6858000" type="screen4x3"/>
  <p:notesSz cx="6858000" cy="9144000"/>
  <p:custDataLst>
    <p:tags r:id="rId17"/>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88"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lhamsyah" initials="I" lastIdx="3" clrIdx="0"/>
  <p:cmAuthor id="2" name="作者" initials="作" lastIdx="0" clrIdx="1"/>
  <p:cmAuthor id="230804362" name="翡冷翠" initials="翡"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66"/>
    <a:srgbClr val="0066FF"/>
    <a:srgbClr val="FF0066"/>
    <a:srgbClr val="9900CC"/>
    <a:srgbClr val="B45018"/>
    <a:srgbClr val="3333CC"/>
    <a:srgbClr val="CC0000"/>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591"/>
    <p:restoredTop sz="77281"/>
  </p:normalViewPr>
  <p:slideViewPr>
    <p:cSldViewPr showGuides="1">
      <p:cViewPr>
        <p:scale>
          <a:sx n="100" d="100"/>
          <a:sy n="100" d="100"/>
        </p:scale>
        <p:origin x="-156" y="-72"/>
      </p:cViewPr>
      <p:guideLst>
        <p:guide orient="horz" pos="2188"/>
        <p:guide pos="2880"/>
      </p:guideLst>
    </p:cSldViewPr>
  </p:slideViewPr>
  <p:notesTextViewPr>
    <p:cViewPr>
      <p:scale>
        <a:sx n="100" d="100"/>
        <a:sy n="100" d="100"/>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1.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68962" name="页眉占位符 1"/>
          <p:cNvSpPr>
            <a:spLocks noGrp="1"/>
          </p:cNvSpPr>
          <p:nvPr>
            <p:ph type="hdr" sz="quarter"/>
          </p:nvPr>
        </p:nvSpPr>
        <p:spPr>
          <a:xfrm>
            <a:off x="0" y="0"/>
            <a:ext cx="2971800" cy="457200"/>
          </a:xfrm>
          <a:prstGeom prst="rect">
            <a:avLst/>
          </a:prstGeom>
          <a:noFill/>
          <a:ln w="9525">
            <a:noFill/>
          </a:ln>
        </p:spPr>
        <p:txBody>
          <a:bodyPr/>
          <a:p>
            <a:pPr lvl="0" eaLnBrk="1" hangingPunct="1">
              <a:buClrTx/>
              <a:buSzTx/>
              <a:buFontTx/>
              <a:buNone/>
            </a:pPr>
            <a:endParaRPr lang="zh-CN" altLang="en-US" sz="1200" u="none" dirty="0">
              <a:effectLst/>
            </a:endParaRPr>
          </a:p>
        </p:txBody>
      </p:sp>
      <p:sp>
        <p:nvSpPr>
          <p:cNvPr id="168963" name="日期占位符 2"/>
          <p:cNvSpPr>
            <a:spLocks noGrp="1"/>
          </p:cNvSpPr>
          <p:nvPr>
            <p:ph type="dt" sz="quarter" idx="1"/>
          </p:nvPr>
        </p:nvSpPr>
        <p:spPr>
          <a:xfrm>
            <a:off x="3884613" y="0"/>
            <a:ext cx="2971800" cy="457200"/>
          </a:xfrm>
          <a:prstGeom prst="rect">
            <a:avLst/>
          </a:prstGeom>
          <a:noFill/>
          <a:ln w="9525">
            <a:noFill/>
          </a:ln>
        </p:spPr>
        <p:txBody>
          <a:bodyPr/>
          <a:p>
            <a:pPr lvl="0" algn="r" eaLnBrk="1" hangingPunct="1">
              <a:buClrTx/>
              <a:buSzTx/>
              <a:buFontTx/>
              <a:buNone/>
            </a:pPr>
            <a:fld id="{BB962C8B-B14F-4D97-AF65-F5344CB8AC3E}" type="datetimeFigureOut">
              <a:rPr lang="zh-CN" altLang="en-US" sz="1200" u="none" dirty="0">
                <a:effectLst/>
              </a:rPr>
            </a:fld>
            <a:endParaRPr lang="zh-CN" altLang="en-US" sz="1200" u="none" dirty="0">
              <a:effectLst/>
            </a:endParaRPr>
          </a:p>
        </p:txBody>
      </p:sp>
      <p:sp>
        <p:nvSpPr>
          <p:cNvPr id="168964" name="页脚占位符 3"/>
          <p:cNvSpPr>
            <a:spLocks noGrp="1"/>
          </p:cNvSpPr>
          <p:nvPr>
            <p:ph type="ftr" sz="quarter" idx="2"/>
          </p:nvPr>
        </p:nvSpPr>
        <p:spPr>
          <a:xfrm>
            <a:off x="0" y="8685213"/>
            <a:ext cx="2971800" cy="457200"/>
          </a:xfrm>
          <a:prstGeom prst="rect">
            <a:avLst/>
          </a:prstGeom>
          <a:noFill/>
          <a:ln w="9525">
            <a:noFill/>
          </a:ln>
        </p:spPr>
        <p:txBody>
          <a:bodyPr anchor="b" anchorCtr="0"/>
          <a:p>
            <a:pPr lvl="0" eaLnBrk="1" hangingPunct="1">
              <a:buClrTx/>
              <a:buSzTx/>
              <a:buFontTx/>
              <a:buNone/>
            </a:pPr>
            <a:endParaRPr lang="zh-CN" altLang="en-US" sz="1200" u="none" dirty="0">
              <a:effectLst/>
            </a:endParaRPr>
          </a:p>
        </p:txBody>
      </p:sp>
      <p:sp>
        <p:nvSpPr>
          <p:cNvPr id="168965" name="灯片编号占位符 4"/>
          <p:cNvSpPr>
            <a:spLocks noGrp="1"/>
          </p:cNvSpPr>
          <p:nvPr>
            <p:ph type="sldNum" sz="quarter" idx="3"/>
          </p:nvPr>
        </p:nvSpPr>
        <p:spPr>
          <a:xfrm>
            <a:off x="3884613" y="8685213"/>
            <a:ext cx="2971800" cy="457200"/>
          </a:xfrm>
          <a:prstGeom prst="rect">
            <a:avLst/>
          </a:prstGeom>
          <a:noFill/>
          <a:ln w="9525">
            <a:noFill/>
          </a:ln>
        </p:spPr>
        <p:txBody>
          <a:bodyPr anchor="b" anchorCtr="0"/>
          <a:p>
            <a:pPr lvl="0" algn="r" eaLnBrk="1" hangingPunct="1">
              <a:buClrTx/>
              <a:buSzTx/>
              <a:buFontTx/>
              <a:buNone/>
            </a:pPr>
            <a:fld id="{9A0DB2DC-4C9A-4742-B13C-FB6460FD3503}" type="slidenum">
              <a:rPr lang="zh-CN" altLang="en-US" sz="1200" u="none" dirty="0">
                <a:effectLst/>
              </a:rPr>
            </a:fld>
            <a:endParaRPr lang="zh-CN" altLang="en-US" sz="1200" u="none" dirty="0">
              <a:effectLst/>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66914" name="Rectangle 2"/>
          <p:cNvSpPr>
            <a:spLocks noGrp="1"/>
          </p:cNvSpPr>
          <p:nvPr>
            <p:ph type="hdr" sz="quarter"/>
          </p:nvPr>
        </p:nvSpPr>
        <p:spPr>
          <a:xfrm>
            <a:off x="0" y="0"/>
            <a:ext cx="2971800" cy="457200"/>
          </a:xfrm>
          <a:prstGeom prst="rect">
            <a:avLst/>
          </a:prstGeom>
          <a:noFill/>
          <a:ln w="9525">
            <a:noFill/>
          </a:ln>
        </p:spPr>
        <p:txBody>
          <a:bodyPr/>
          <a:p>
            <a:pPr lvl="0" eaLnBrk="1" hangingPunct="1">
              <a:buClrTx/>
              <a:buSzTx/>
              <a:buFontTx/>
              <a:buNone/>
            </a:pPr>
            <a:endParaRPr lang="zh-CN" altLang="en-US" sz="1200" u="none" dirty="0"/>
          </a:p>
        </p:txBody>
      </p:sp>
      <p:sp>
        <p:nvSpPr>
          <p:cNvPr id="166915" name="Rectangle 3"/>
          <p:cNvSpPr>
            <a:spLocks noGrp="1"/>
          </p:cNvSpPr>
          <p:nvPr>
            <p:ph type="dt" idx="1"/>
          </p:nvPr>
        </p:nvSpPr>
        <p:spPr>
          <a:xfrm>
            <a:off x="3884613" y="0"/>
            <a:ext cx="2971800" cy="457200"/>
          </a:xfrm>
          <a:prstGeom prst="rect">
            <a:avLst/>
          </a:prstGeom>
          <a:noFill/>
          <a:ln w="9525">
            <a:noFill/>
          </a:ln>
        </p:spPr>
        <p:txBody>
          <a:bodyPr/>
          <a:p>
            <a:pPr lvl="0" algn="r" eaLnBrk="1" hangingPunct="1">
              <a:buClrTx/>
              <a:buSzTx/>
              <a:buFontTx/>
              <a:buNone/>
            </a:pPr>
            <a:fld id="{BB962C8B-B14F-4D97-AF65-F5344CB8AC3E}" type="datetimeFigureOut">
              <a:rPr lang="zh-CN" altLang="en-US" sz="1200" u="none" dirty="0"/>
            </a:fld>
            <a:endParaRPr lang="zh-CN" altLang="en-US" sz="1200" u="none" dirty="0"/>
          </a:p>
        </p:txBody>
      </p:sp>
      <p:sp>
        <p:nvSpPr>
          <p:cNvPr id="166916"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66917" name="Rectangle 5"/>
          <p:cNvSpPr>
            <a:spLocks noGrp="1"/>
          </p:cNvSpPr>
          <p:nvPr>
            <p:ph type="body" sz="quarter" idx="3"/>
          </p:nvPr>
        </p:nvSpPr>
        <p:spPr>
          <a:xfrm>
            <a:off x="685800" y="4343400"/>
            <a:ext cx="5486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66918" name="Rectangle 6"/>
          <p:cNvSpPr>
            <a:spLocks noGrp="1"/>
          </p:cNvSpPr>
          <p:nvPr>
            <p:ph type="ftr" sz="quarter" idx="4"/>
          </p:nvPr>
        </p:nvSpPr>
        <p:spPr>
          <a:xfrm>
            <a:off x="0" y="8685213"/>
            <a:ext cx="2971800" cy="457200"/>
          </a:xfrm>
          <a:prstGeom prst="rect">
            <a:avLst/>
          </a:prstGeom>
          <a:noFill/>
          <a:ln w="9525">
            <a:noFill/>
          </a:ln>
        </p:spPr>
        <p:txBody>
          <a:bodyPr anchor="b" anchorCtr="0"/>
          <a:p>
            <a:pPr lvl="0" eaLnBrk="1" hangingPunct="1">
              <a:buClrTx/>
              <a:buSzTx/>
              <a:buFontTx/>
              <a:buNone/>
            </a:pPr>
            <a:endParaRPr lang="zh-CN" altLang="en-US" sz="1200" u="none" dirty="0"/>
          </a:p>
        </p:txBody>
      </p:sp>
      <p:sp>
        <p:nvSpPr>
          <p:cNvPr id="166919" name="Rectangle 7"/>
          <p:cNvSpPr>
            <a:spLocks noGrp="1"/>
          </p:cNvSpPr>
          <p:nvPr>
            <p:ph type="sldNum" sz="quarter" idx="5"/>
          </p:nvPr>
        </p:nvSpPr>
        <p:spPr>
          <a:xfrm>
            <a:off x="3884613" y="8685213"/>
            <a:ext cx="2971800" cy="457200"/>
          </a:xfrm>
          <a:prstGeom prst="rect">
            <a:avLst/>
          </a:prstGeom>
          <a:noFill/>
          <a:ln w="9525">
            <a:noFill/>
          </a:ln>
        </p:spPr>
        <p:txBody>
          <a:bodyPr anchor="b" anchorCtr="0"/>
          <a:p>
            <a:pPr lvl="0" algn="r" eaLnBrk="1" hangingPunct="1">
              <a:buClrTx/>
              <a:buSzTx/>
              <a:buFontTx/>
              <a:buNone/>
            </a:pPr>
            <a:fld id="{9A0DB2DC-4C9A-4742-B13C-FB6460FD3503}" type="slidenum">
              <a:rPr lang="zh-CN" altLang="en-US" sz="1200" u="none" dirty="0"/>
            </a:fld>
            <a:endParaRPr lang="zh-CN" altLang="en-US" sz="1200" u="none"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eaLnBrk="1" hangingPunct="1">
              <a:buClrTx/>
              <a:buSzTx/>
              <a:buNone/>
            </a:pPr>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p:cNvSpPr>
          <p:nvPr>
            <p:ph type="dt" sz="half" idx="2"/>
          </p:nvPr>
        </p:nvSpPr>
        <p:spPr>
          <a:xfrm>
            <a:off x="457200" y="6245225"/>
            <a:ext cx="2133600" cy="476250"/>
          </a:xfrm>
          <a:prstGeom prst="rect">
            <a:avLst/>
          </a:prstGeom>
          <a:noFill/>
          <a:ln w="9525">
            <a:noFill/>
          </a:ln>
        </p:spPr>
        <p:txBody>
          <a:bodyPr/>
          <a:lstStyle>
            <a:lvl1pPr>
              <a:buFontTx/>
              <a:defRPr sz="1400"/>
            </a:lvl1pPr>
          </a:lstStyle>
          <a:p>
            <a:pPr lvl="0" eaLnBrk="1" hangingPunct="1">
              <a:buClrTx/>
              <a:buSzTx/>
              <a:buNone/>
            </a:pPr>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1029" name="Rectangle 5"/>
          <p:cNvSpPr>
            <a:spLocks noGrp="1"/>
          </p:cNvSpPr>
          <p:nvPr>
            <p:ph type="ftr" sz="quarter" idx="3"/>
          </p:nvPr>
        </p:nvSpPr>
        <p:spPr>
          <a:xfrm>
            <a:off x="3124200" y="6245225"/>
            <a:ext cx="2895600" cy="476250"/>
          </a:xfrm>
          <a:prstGeom prst="rect">
            <a:avLst/>
          </a:prstGeom>
          <a:noFill/>
          <a:ln w="9525">
            <a:noFill/>
          </a:ln>
        </p:spPr>
        <p:txBody>
          <a:bodyPr/>
          <a:lstStyle>
            <a:lvl1pPr algn="ctr">
              <a:buFontTx/>
              <a:defRPr sz="1400"/>
            </a:lvl1pPr>
          </a:lstStyle>
          <a:p>
            <a:pPr lvl="0" eaLnBrk="1" hangingPunct="1">
              <a:buClrTx/>
              <a:buSzTx/>
              <a:buNone/>
            </a:pPr>
            <a:endParaRPr lang="zh-CN" altLang="en-US" dirty="0">
              <a:latin typeface="Arial" panose="020B0604020202020204" pitchFamily="34" charset="0"/>
            </a:endParaRPr>
          </a:p>
        </p:txBody>
      </p:sp>
      <p:sp>
        <p:nvSpPr>
          <p:cNvPr id="1030" name="Rectangle 6"/>
          <p:cNvSpPr>
            <a:spLocks noGrp="1"/>
          </p:cNvSpPr>
          <p:nvPr>
            <p:ph type="sldNum" sz="quarter" idx="4"/>
          </p:nvPr>
        </p:nvSpPr>
        <p:spPr>
          <a:xfrm>
            <a:off x="6553200" y="6245225"/>
            <a:ext cx="2133600" cy="476250"/>
          </a:xfrm>
          <a:prstGeom prst="rect">
            <a:avLst/>
          </a:prstGeom>
          <a:noFill/>
          <a:ln w="9525">
            <a:noFill/>
          </a:ln>
        </p:spPr>
        <p:txBody>
          <a:bodyPr/>
          <a:lstStyle>
            <a:lvl1pPr algn="r">
              <a:buFontTx/>
              <a:defRPr sz="1400"/>
            </a:lvl1pPr>
          </a:lstStyle>
          <a:p>
            <a:pPr lvl="0" eaLnBrk="1" hangingPunct="1">
              <a:buClrTx/>
              <a:buSzTx/>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marL="0" lvl="0" indent="0" algn="ctr" defTabSz="914400" rtl="0" eaLnBrk="0" fontAlgn="base" latinLnBrk="0" hangingPunct="0">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0" fontAlgn="base" latinLnBrk="0" hangingPunct="0">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0" fontAlgn="base" latinLnBrk="0" hangingPunct="0">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6.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cer\Desktop\图片1.png"/>
          <p:cNvPicPr>
            <a:picLocks noChangeAspect="1" noChangeArrowheads="1"/>
          </p:cNvPicPr>
          <p:nvPr/>
        </p:nvPicPr>
        <p:blipFill rotWithShape="1">
          <a:blip r:embed="rId1" cstate="print"/>
          <a:srcRect/>
          <a:stretch>
            <a:fillRect/>
          </a:stretch>
        </p:blipFill>
        <p:spPr bwMode="auto">
          <a:xfrm>
            <a:off x="0" y="3399790"/>
            <a:ext cx="9142730" cy="3467735"/>
          </a:xfrm>
          <a:prstGeom prst="rect">
            <a:avLst/>
          </a:prstGeom>
          <a:noFill/>
        </p:spPr>
      </p:pic>
      <p:sp>
        <p:nvSpPr>
          <p:cNvPr id="12" name="矩形 11"/>
          <p:cNvSpPr/>
          <p:nvPr/>
        </p:nvSpPr>
        <p:spPr>
          <a:xfrm>
            <a:off x="-1" y="857249"/>
            <a:ext cx="9142843" cy="4072984"/>
          </a:xfrm>
          <a:prstGeom prst="rect">
            <a:avLst/>
          </a:prstGeom>
          <a:gradFill flip="none" rotWithShape="1">
            <a:gsLst>
              <a:gs pos="59000">
                <a:srgbClr val="FFFFFF"/>
              </a:gs>
              <a:gs pos="74000">
                <a:schemeClr val="bg1">
                  <a:alpha val="87000"/>
                </a:schemeClr>
              </a:gs>
              <a:gs pos="100000">
                <a:srgbClr val="AEFCFE">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 b="1">
                <a:solidFill>
                  <a:schemeClr val="tx1"/>
                </a:solidFill>
                <a:effectLst>
                  <a:outerShdw blurRad="38100" dist="19050" dir="2700000" algn="tl" rotWithShape="0">
                    <a:schemeClr val="dk1">
                      <a:alpha val="40000"/>
                    </a:schemeClr>
                  </a:outerShdw>
                </a:effectLst>
                <a:sym typeface="+mn-ea"/>
              </a:rPr>
              <a:t>警</a:t>
            </a:r>
            <a:r>
              <a:rPr lang="en-US" altLang="zh-CN" sz="100" b="1">
                <a:solidFill>
                  <a:schemeClr val="tx1"/>
                </a:solidFill>
                <a:effectLst>
                  <a:outerShdw blurRad="38100" dist="19050" dir="2700000" algn="tl" rotWithShape="0">
                    <a:schemeClr val="dk1">
                      <a:alpha val="40000"/>
                    </a:schemeClr>
                  </a:outerShdw>
                </a:effectLst>
                <a:sym typeface="+mn-ea"/>
              </a:rPr>
              <a:t> </a:t>
            </a:r>
            <a:r>
              <a:rPr lang="zh-CN" altLang="en-US" sz="100" b="1">
                <a:solidFill>
                  <a:schemeClr val="tx1"/>
                </a:solidFill>
                <a:effectLst>
                  <a:outerShdw blurRad="38100" dist="19050" dir="2700000" algn="tl" rotWithShape="0">
                    <a:schemeClr val="dk1">
                      <a:alpha val="40000"/>
                    </a:schemeClr>
                  </a:outerShdw>
                </a:effectLst>
                <a:sym typeface="+mn-ea"/>
              </a:rPr>
              <a:t>钟</a:t>
            </a:r>
            <a:r>
              <a:rPr lang="en-US" altLang="zh-CN" sz="100" b="1">
                <a:solidFill>
                  <a:schemeClr val="tx1"/>
                </a:solidFill>
                <a:effectLst>
                  <a:outerShdw blurRad="38100" dist="19050" dir="2700000" algn="tl" rotWithShape="0">
                    <a:schemeClr val="dk1">
                      <a:alpha val="40000"/>
                    </a:schemeClr>
                  </a:outerShdw>
                </a:effectLst>
                <a:sym typeface="+mn-ea"/>
              </a:rPr>
              <a:t> </a:t>
            </a:r>
            <a:r>
              <a:rPr lang="zh-CN" altLang="en-US" sz="100" b="1">
                <a:solidFill>
                  <a:schemeClr val="tx1"/>
                </a:solidFill>
                <a:effectLst>
                  <a:outerShdw blurRad="38100" dist="19050" dir="2700000" algn="tl" rotWithShape="0">
                    <a:schemeClr val="dk1">
                      <a:alpha val="40000"/>
                    </a:schemeClr>
                  </a:outerShdw>
                </a:effectLst>
                <a:sym typeface="+mn-ea"/>
              </a:rPr>
              <a:t>长</a:t>
            </a:r>
            <a:r>
              <a:rPr lang="en-US" altLang="zh-CN" sz="100" b="1">
                <a:solidFill>
                  <a:schemeClr val="tx1"/>
                </a:solidFill>
                <a:effectLst>
                  <a:outerShdw blurRad="38100" dist="19050" dir="2700000" algn="tl" rotWithShape="0">
                    <a:schemeClr val="dk1">
                      <a:alpha val="40000"/>
                    </a:schemeClr>
                  </a:outerShdw>
                </a:effectLst>
                <a:sym typeface="+mn-ea"/>
              </a:rPr>
              <a:t> </a:t>
            </a:r>
            <a:r>
              <a:rPr lang="zh-CN" altLang="en-US" sz="100" b="1">
                <a:solidFill>
                  <a:schemeClr val="tx1"/>
                </a:solidFill>
                <a:effectLst>
                  <a:outerShdw blurRad="38100" dist="19050" dir="2700000" algn="tl" rotWithShape="0">
                    <a:schemeClr val="dk1">
                      <a:alpha val="40000"/>
                    </a:schemeClr>
                  </a:outerShdw>
                </a:effectLst>
                <a:sym typeface="+mn-ea"/>
              </a:rPr>
              <a:t>鸣</a:t>
            </a:r>
            <a:endParaRPr lang="zh-CN" altLang="en-US" sz="100" b="1">
              <a:solidFill>
                <a:schemeClr val="tx1"/>
              </a:solidFill>
              <a:effectLst>
                <a:outerShdw blurRad="38100" dist="19050" dir="2700000" algn="tl" rotWithShape="0">
                  <a:schemeClr val="dk1">
                    <a:alpha val="40000"/>
                  </a:schemeClr>
                </a:outerShdw>
              </a:effectLst>
            </a:endParaRPr>
          </a:p>
          <a:p>
            <a:pPr algn="ctr"/>
            <a:endParaRPr lang="en-US" altLang="zh-CN" sz="100"/>
          </a:p>
          <a:p>
            <a:pPr algn="ctr"/>
            <a:endParaRPr lang="en-US" altLang="zh-CN" sz="100"/>
          </a:p>
          <a:p>
            <a:pPr algn="ctr"/>
            <a:r>
              <a:rPr lang="zh-CN" altLang="en-US" sz="100" b="1">
                <a:sym typeface="+mn-ea"/>
              </a:rPr>
              <a:t>（一）</a:t>
            </a:r>
            <a:endParaRPr lang="zh-CN" altLang="en-US" sz="100" b="1"/>
          </a:p>
          <a:p>
            <a:pPr algn="ctr"/>
            <a:endParaRPr lang="en-US" altLang="zh-CN" sz="100"/>
          </a:p>
          <a:p>
            <a:pPr algn="ctr"/>
            <a:endParaRPr lang="en-US" altLang="zh-CN" sz="100"/>
          </a:p>
          <a:p>
            <a:pPr algn="ctr"/>
            <a:r>
              <a:rPr lang="en-US" altLang="zh-CN" sz="100">
                <a:sym typeface="+mn-ea"/>
              </a:rPr>
              <a:t>----</a:t>
            </a:r>
            <a:r>
              <a:rPr lang="zh-CN" altLang="en-US" sz="100">
                <a:sym typeface="+mn-ea"/>
              </a:rPr>
              <a:t>实验室安全事故警示案例摘录</a:t>
            </a:r>
            <a:endParaRPr lang="zh-CN" altLang="en-US" sz="100"/>
          </a:p>
          <a:p>
            <a:pPr algn="ctr"/>
            <a:endParaRPr lang="en-US" altLang="zh-CN" sz="100"/>
          </a:p>
          <a:p>
            <a:pPr algn="ctr"/>
            <a:endParaRPr lang="zh-CN" altLang="en-US" sz="100" b="1"/>
          </a:p>
          <a:p>
            <a:pPr algn="ctr"/>
            <a:r>
              <a:rPr lang="zh-CN" altLang="en-US" sz="100" b="1">
                <a:sym typeface="+mn-ea"/>
              </a:rPr>
              <a:t>中共泉州师范学院资产与实验室管理处</a:t>
            </a:r>
            <a:endParaRPr lang="zh-CN" altLang="en-US" sz="100" b="1"/>
          </a:p>
          <a:p>
            <a:pPr algn="ctr"/>
            <a:endParaRPr lang="en-US" altLang="zh-CN" sz="100"/>
          </a:p>
          <a:p>
            <a:pPr algn="ctr"/>
            <a:r>
              <a:rPr lang="en-US" altLang="zh-CN" sz="100">
                <a:sym typeface="+mn-ea"/>
              </a:rPr>
              <a:t>2025</a:t>
            </a:r>
            <a:r>
              <a:rPr lang="zh-CN" altLang="en-US" sz="100">
                <a:sym typeface="+mn-ea"/>
              </a:rPr>
              <a:t>年</a:t>
            </a:r>
            <a:r>
              <a:rPr lang="en-US" altLang="zh-CN" sz="100">
                <a:sym typeface="+mn-ea"/>
              </a:rPr>
              <a:t>3</a:t>
            </a:r>
            <a:r>
              <a:rPr lang="zh-CN" altLang="en-US" sz="100">
                <a:sym typeface="+mn-ea"/>
              </a:rPr>
              <a:t>月</a:t>
            </a:r>
            <a:endParaRPr lang="zh-CN" altLang="en-US" sz="100"/>
          </a:p>
        </p:txBody>
      </p:sp>
      <p:sp>
        <p:nvSpPr>
          <p:cNvPr id="13" name="任意多边形 12"/>
          <p:cNvSpPr/>
          <p:nvPr/>
        </p:nvSpPr>
        <p:spPr>
          <a:xfrm>
            <a:off x="4310619" y="5808183"/>
            <a:ext cx="301538" cy="191621"/>
          </a:xfrm>
          <a:custGeom>
            <a:avLst/>
            <a:gdLst>
              <a:gd name="connsiteX0" fmla="*/ 49172 w 402050"/>
              <a:gd name="connsiteY0" fmla="*/ 0 h 255494"/>
              <a:gd name="connsiteX1" fmla="*/ 352879 w 402050"/>
              <a:gd name="connsiteY1" fmla="*/ 0 h 255494"/>
              <a:gd name="connsiteX2" fmla="*/ 386253 w 402050"/>
              <a:gd name="connsiteY2" fmla="*/ 49500 h 255494"/>
              <a:gd name="connsiteX3" fmla="*/ 402050 w 402050"/>
              <a:gd name="connsiteY3" fmla="*/ 127748 h 255494"/>
              <a:gd name="connsiteX4" fmla="*/ 386253 w 402050"/>
              <a:gd name="connsiteY4" fmla="*/ 205996 h 255494"/>
              <a:gd name="connsiteX5" fmla="*/ 352880 w 402050"/>
              <a:gd name="connsiteY5" fmla="*/ 255494 h 255494"/>
              <a:gd name="connsiteX6" fmla="*/ 49170 w 402050"/>
              <a:gd name="connsiteY6" fmla="*/ 255494 h 255494"/>
              <a:gd name="connsiteX7" fmla="*/ 15798 w 402050"/>
              <a:gd name="connsiteY7" fmla="*/ 205996 h 255494"/>
              <a:gd name="connsiteX8" fmla="*/ 0 w 402050"/>
              <a:gd name="connsiteY8" fmla="*/ 127748 h 255494"/>
              <a:gd name="connsiteX9" fmla="*/ 15798 w 402050"/>
              <a:gd name="connsiteY9" fmla="*/ 49500 h 255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050" h="255494">
                <a:moveTo>
                  <a:pt x="49172" y="0"/>
                </a:moveTo>
                <a:lnTo>
                  <a:pt x="352879" y="0"/>
                </a:lnTo>
                <a:lnTo>
                  <a:pt x="386253" y="49500"/>
                </a:lnTo>
                <a:cubicBezTo>
                  <a:pt x="396425" y="73551"/>
                  <a:pt x="402050" y="99993"/>
                  <a:pt x="402050" y="127748"/>
                </a:cubicBezTo>
                <a:cubicBezTo>
                  <a:pt x="402050" y="155504"/>
                  <a:pt x="396425" y="181946"/>
                  <a:pt x="386253" y="205996"/>
                </a:cubicBezTo>
                <a:lnTo>
                  <a:pt x="352880" y="255494"/>
                </a:lnTo>
                <a:lnTo>
                  <a:pt x="49170" y="255494"/>
                </a:lnTo>
                <a:lnTo>
                  <a:pt x="15798" y="205996"/>
                </a:lnTo>
                <a:cubicBezTo>
                  <a:pt x="5626" y="181946"/>
                  <a:pt x="0" y="155504"/>
                  <a:pt x="0" y="127748"/>
                </a:cubicBezTo>
                <a:cubicBezTo>
                  <a:pt x="0" y="99993"/>
                  <a:pt x="5626" y="73551"/>
                  <a:pt x="15798" y="49500"/>
                </a:cubicBezTo>
                <a:close/>
              </a:path>
            </a:pathLst>
          </a:custGeom>
          <a:solidFill>
            <a:schemeClr val="bg1">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a:p>
        </p:txBody>
      </p:sp>
      <p:sp>
        <p:nvSpPr>
          <p:cNvPr id="14" name="任意多边形 13"/>
          <p:cNvSpPr/>
          <p:nvPr/>
        </p:nvSpPr>
        <p:spPr>
          <a:xfrm>
            <a:off x="4531844" y="5808183"/>
            <a:ext cx="301538" cy="191621"/>
          </a:xfrm>
          <a:custGeom>
            <a:avLst/>
            <a:gdLst>
              <a:gd name="connsiteX0" fmla="*/ 49172 w 402050"/>
              <a:gd name="connsiteY0" fmla="*/ 0 h 255494"/>
              <a:gd name="connsiteX1" fmla="*/ 352879 w 402050"/>
              <a:gd name="connsiteY1" fmla="*/ 0 h 255494"/>
              <a:gd name="connsiteX2" fmla="*/ 386253 w 402050"/>
              <a:gd name="connsiteY2" fmla="*/ 49500 h 255494"/>
              <a:gd name="connsiteX3" fmla="*/ 402050 w 402050"/>
              <a:gd name="connsiteY3" fmla="*/ 127748 h 255494"/>
              <a:gd name="connsiteX4" fmla="*/ 386253 w 402050"/>
              <a:gd name="connsiteY4" fmla="*/ 205996 h 255494"/>
              <a:gd name="connsiteX5" fmla="*/ 352880 w 402050"/>
              <a:gd name="connsiteY5" fmla="*/ 255494 h 255494"/>
              <a:gd name="connsiteX6" fmla="*/ 49170 w 402050"/>
              <a:gd name="connsiteY6" fmla="*/ 255494 h 255494"/>
              <a:gd name="connsiteX7" fmla="*/ 15798 w 402050"/>
              <a:gd name="connsiteY7" fmla="*/ 205996 h 255494"/>
              <a:gd name="connsiteX8" fmla="*/ 0 w 402050"/>
              <a:gd name="connsiteY8" fmla="*/ 127748 h 255494"/>
              <a:gd name="connsiteX9" fmla="*/ 15798 w 402050"/>
              <a:gd name="connsiteY9" fmla="*/ 49500 h 255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050" h="255494">
                <a:moveTo>
                  <a:pt x="49172" y="0"/>
                </a:moveTo>
                <a:lnTo>
                  <a:pt x="352879" y="0"/>
                </a:lnTo>
                <a:lnTo>
                  <a:pt x="386253" y="49500"/>
                </a:lnTo>
                <a:cubicBezTo>
                  <a:pt x="396425" y="73551"/>
                  <a:pt x="402050" y="99993"/>
                  <a:pt x="402050" y="127748"/>
                </a:cubicBezTo>
                <a:cubicBezTo>
                  <a:pt x="402050" y="155504"/>
                  <a:pt x="396425" y="181946"/>
                  <a:pt x="386253" y="205996"/>
                </a:cubicBezTo>
                <a:lnTo>
                  <a:pt x="352880" y="255494"/>
                </a:lnTo>
                <a:lnTo>
                  <a:pt x="49170" y="255494"/>
                </a:lnTo>
                <a:lnTo>
                  <a:pt x="15798" y="205996"/>
                </a:lnTo>
                <a:cubicBezTo>
                  <a:pt x="5626" y="181946"/>
                  <a:pt x="0" y="155504"/>
                  <a:pt x="0" y="127748"/>
                </a:cubicBezTo>
                <a:cubicBezTo>
                  <a:pt x="0" y="99993"/>
                  <a:pt x="5626" y="73551"/>
                  <a:pt x="15798" y="49500"/>
                </a:cubicBezTo>
                <a:close/>
              </a:path>
            </a:pathLst>
          </a:custGeom>
          <a:solidFill>
            <a:srgbClr val="FFFF00">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a:p>
        </p:txBody>
      </p:sp>
      <p:sp>
        <p:nvSpPr>
          <p:cNvPr id="16" name="矩形 15"/>
          <p:cNvSpPr/>
          <p:nvPr/>
        </p:nvSpPr>
        <p:spPr>
          <a:xfrm>
            <a:off x="1174909" y="2012156"/>
            <a:ext cx="7449503" cy="2587466"/>
          </a:xfrm>
          <a:prstGeom prst="rect">
            <a:avLst/>
          </a:prstGeom>
        </p:spPr>
        <p:txBody>
          <a:bodyPr wrap="square">
            <a:noAutofit/>
          </a:bodyPr>
          <a:lstStyle/>
          <a:p>
            <a:pPr marL="0" marR="0" lvl="0" algn="ctr" defTabSz="914400" rtl="0" eaLnBrk="1" fontAlgn="base" latinLnBrk="0" hangingPunct="1">
              <a:lnSpc>
                <a:spcPct val="150000"/>
              </a:lnSpc>
              <a:buClrTx/>
              <a:buSzTx/>
              <a:buFont typeface="Arial" panose="020B0604020202020204" pitchFamily="34" charset="0"/>
              <a:buNone/>
              <a:defRPr/>
            </a:pPr>
            <a:endParaRPr lang="zh-CN" altLang="zh-CN" sz="210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汉仪菱心体简" panose="02010609000101010101" pitchFamily="49" charset="-122"/>
              <a:ea typeface="汉仪菱心体简" panose="02010609000101010101" pitchFamily="49" charset="-122"/>
              <a:sym typeface="+mn-ea"/>
            </a:endParaRPr>
          </a:p>
          <a:p>
            <a:pPr marL="0" marR="0" lvl="0" algn="ctr" defTabSz="914400" rtl="0" eaLnBrk="1" fontAlgn="base" latinLnBrk="0" hangingPunct="1">
              <a:lnSpc>
                <a:spcPct val="150000"/>
              </a:lnSpc>
              <a:buClrTx/>
              <a:buSzTx/>
              <a:buFont typeface="Arial" panose="020B0604020202020204" pitchFamily="34" charset="0"/>
              <a:buNone/>
              <a:defRPr/>
            </a:pPr>
            <a:endParaRPr lang="zh-CN" altLang="en-US" sz="210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汉仪菱心体简" panose="02010609000101010101" pitchFamily="49" charset="-122"/>
              <a:ea typeface="汉仪菱心体简" panose="02010609000101010101" pitchFamily="49" charset="-122"/>
              <a:sym typeface="+mn-ea"/>
            </a:endParaRPr>
          </a:p>
        </p:txBody>
      </p:sp>
      <p:pic>
        <p:nvPicPr>
          <p:cNvPr id="22" name="图片 21" descr="qztc"/>
          <p:cNvPicPr/>
          <p:nvPr/>
        </p:nvPicPr>
        <p:blipFill>
          <a:blip r:embed="rId2" cstate="print">
            <a:clrChange>
              <a:clrFrom>
                <a:srgbClr val="FFFFFF"/>
              </a:clrFrom>
              <a:clrTo>
                <a:srgbClr val="FFFFFF">
                  <a:alpha val="0"/>
                </a:srgbClr>
              </a:clrTo>
            </a:clrChange>
          </a:blip>
          <a:stretch>
            <a:fillRect/>
          </a:stretch>
        </p:blipFill>
        <p:spPr>
          <a:xfrm>
            <a:off x="893921" y="313055"/>
            <a:ext cx="1669256" cy="489585"/>
          </a:xfrm>
          <a:prstGeom prst="rect">
            <a:avLst/>
          </a:prstGeom>
          <a:noFill/>
          <a:ln w="9525">
            <a:noFill/>
          </a:ln>
        </p:spPr>
      </p:pic>
      <p:pic>
        <p:nvPicPr>
          <p:cNvPr id="21" name="图片 20" descr="xb"/>
          <p:cNvPicPr/>
          <p:nvPr/>
        </p:nvPicPr>
        <p:blipFill>
          <a:blip r:embed="rId3" cstate="print">
            <a:clrChange>
              <a:clrFrom>
                <a:srgbClr val="FFFFFF"/>
              </a:clrFrom>
              <a:clrTo>
                <a:srgbClr val="FFFFFF">
                  <a:alpha val="0"/>
                </a:srgbClr>
              </a:clrTo>
            </a:clrChange>
          </a:blip>
          <a:stretch>
            <a:fillRect/>
          </a:stretch>
        </p:blipFill>
        <p:spPr>
          <a:xfrm>
            <a:off x="242888" y="285909"/>
            <a:ext cx="522923" cy="526256"/>
          </a:xfrm>
          <a:prstGeom prst="rect">
            <a:avLst/>
          </a:prstGeom>
          <a:noFill/>
          <a:ln w="9525">
            <a:noFill/>
          </a:ln>
        </p:spPr>
      </p:pic>
      <p:sp>
        <p:nvSpPr>
          <p:cNvPr id="2" name="文本框 1"/>
          <p:cNvSpPr txBox="1"/>
          <p:nvPr/>
        </p:nvSpPr>
        <p:spPr>
          <a:xfrm>
            <a:off x="971550" y="260985"/>
            <a:ext cx="7290435" cy="4644390"/>
          </a:xfrm>
          <a:prstGeom prst="rect">
            <a:avLst/>
          </a:prstGeom>
          <a:noFill/>
        </p:spPr>
        <p:txBody>
          <a:bodyPr wrap="square" rtlCol="0" anchor="t">
            <a:noAutofit/>
          </a:bodyPr>
          <a:p>
            <a:pPr algn="ctr"/>
            <a:endParaRPr lang="zh-CN" altLang="en-US" sz="6600" b="1">
              <a:effectLst>
                <a:outerShdw blurRad="38100" dist="19050" dir="2700000" algn="tl" rotWithShape="0">
                  <a:schemeClr val="dk1">
                    <a:alpha val="40000"/>
                  </a:schemeClr>
                </a:outerShdw>
              </a:effectLst>
              <a:sym typeface="+mn-ea"/>
            </a:endParaRPr>
          </a:p>
          <a:p>
            <a:pPr algn="ctr"/>
            <a:r>
              <a:rPr lang="zh-CN" altLang="en-US" sz="5400" b="1" dirty="0">
                <a:solidFill>
                  <a:srgbClr val="000066"/>
                </a:solidFill>
                <a:ea typeface="黑体" panose="02010609060101010101" pitchFamily="2" charset="-122"/>
                <a:sym typeface="+mn-ea"/>
              </a:rPr>
              <a:t>警</a:t>
            </a:r>
            <a:r>
              <a:rPr lang="zh-CN" altLang="en-US" sz="2400" b="1" dirty="0">
                <a:solidFill>
                  <a:srgbClr val="000066"/>
                </a:solidFill>
                <a:latin typeface="黑体" panose="02010609060101010101" pitchFamily="2" charset="-122"/>
                <a:ea typeface="黑体" panose="02010609060101010101" pitchFamily="2" charset="-122"/>
                <a:sym typeface="+mn-ea"/>
              </a:rPr>
              <a:t> </a:t>
            </a:r>
            <a:r>
              <a:rPr lang="zh-CN" altLang="en-US" sz="5400" b="1" dirty="0">
                <a:solidFill>
                  <a:srgbClr val="000066"/>
                </a:solidFill>
                <a:ea typeface="黑体" panose="02010609060101010101" pitchFamily="2" charset="-122"/>
                <a:sym typeface="+mn-ea"/>
              </a:rPr>
              <a:t>钟 长 鸣</a:t>
            </a:r>
            <a:endParaRPr lang="zh-CN" altLang="en-US" sz="5400" b="1" dirty="0">
              <a:solidFill>
                <a:srgbClr val="000066"/>
              </a:solidFill>
              <a:ea typeface="黑体" panose="02010609060101010101" pitchFamily="2" charset="-122"/>
            </a:endParaRPr>
          </a:p>
          <a:p>
            <a:endParaRPr lang="en-US" altLang="zh-CN"/>
          </a:p>
          <a:p>
            <a:pPr algn="ctr"/>
            <a:r>
              <a:rPr lang="zh-CN" altLang="en-US" sz="3200" b="1">
                <a:solidFill>
                  <a:schemeClr val="accent6">
                    <a:lumMod val="75000"/>
                  </a:schemeClr>
                </a:solidFill>
                <a:sym typeface="+mn-ea"/>
              </a:rPr>
              <a:t>（第二辑）</a:t>
            </a:r>
            <a:endParaRPr lang="en-US" altLang="zh-CN" sz="1600">
              <a:solidFill>
                <a:schemeClr val="accent6">
                  <a:lumMod val="75000"/>
                </a:schemeClr>
              </a:solidFill>
            </a:endParaRPr>
          </a:p>
          <a:p>
            <a:endParaRPr lang="en-US" altLang="zh-CN">
              <a:solidFill>
                <a:schemeClr val="accent6">
                  <a:lumMod val="75000"/>
                </a:schemeClr>
              </a:solidFill>
            </a:endParaRPr>
          </a:p>
          <a:p>
            <a:pPr algn="ctr"/>
            <a:r>
              <a:rPr lang="en-US" altLang="zh-CN" sz="3600">
                <a:solidFill>
                  <a:schemeClr val="accent6">
                    <a:lumMod val="75000"/>
                  </a:schemeClr>
                </a:solidFill>
                <a:sym typeface="+mn-ea"/>
              </a:rPr>
              <a:t>----</a:t>
            </a:r>
            <a:r>
              <a:rPr lang="zh-CN" altLang="en-US" sz="3600" b="1">
                <a:solidFill>
                  <a:schemeClr val="accent6">
                    <a:lumMod val="75000"/>
                  </a:schemeClr>
                </a:solidFill>
                <a:sym typeface="+mn-ea"/>
              </a:rPr>
              <a:t>实验室安全知识系列案例分析</a:t>
            </a:r>
            <a:endParaRPr lang="zh-CN" altLang="en-US" sz="3600" b="1">
              <a:solidFill>
                <a:schemeClr val="accent6">
                  <a:lumMod val="75000"/>
                </a:schemeClr>
              </a:solidFill>
              <a:sym typeface="+mn-ea"/>
            </a:endParaRPr>
          </a:p>
          <a:p>
            <a:pPr algn="ctr"/>
            <a:endParaRPr lang="zh-CN" altLang="en-US" sz="2400" b="1">
              <a:solidFill>
                <a:schemeClr val="tx1"/>
              </a:solidFill>
              <a:sym typeface="+mn-ea"/>
            </a:endParaRPr>
          </a:p>
          <a:p>
            <a:pPr algn="ctr">
              <a:lnSpc>
                <a:spcPct val="150000"/>
              </a:lnSpc>
            </a:pPr>
            <a:r>
              <a:rPr lang="zh-CN" altLang="en-US" sz="2400" b="1">
                <a:solidFill>
                  <a:schemeClr val="tx1"/>
                </a:solidFill>
                <a:sym typeface="+mn-ea"/>
              </a:rPr>
              <a:t>资产与实验室管理处</a:t>
            </a:r>
            <a:endParaRPr lang="zh-CN" altLang="en-US" sz="2400" b="1">
              <a:solidFill>
                <a:schemeClr val="tx1"/>
              </a:solidFill>
              <a:sym typeface="+mn-ea"/>
            </a:endParaRPr>
          </a:p>
          <a:p>
            <a:pPr algn="ctr">
              <a:lnSpc>
                <a:spcPct val="150000"/>
              </a:lnSpc>
            </a:pPr>
            <a:r>
              <a:rPr lang="zh-CN" altLang="en-US" sz="2400" b="1">
                <a:solidFill>
                  <a:schemeClr val="tx1"/>
                </a:solidFill>
                <a:sym typeface="+mn-ea"/>
              </a:rPr>
              <a:t>2025年</a:t>
            </a:r>
            <a:r>
              <a:rPr lang="en-US" altLang="zh-CN" sz="2400" b="1">
                <a:solidFill>
                  <a:schemeClr val="tx1"/>
                </a:solidFill>
                <a:sym typeface="+mn-ea"/>
              </a:rPr>
              <a:t>5</a:t>
            </a:r>
            <a:r>
              <a:rPr lang="zh-CN" altLang="en-US" sz="2400" b="1">
                <a:solidFill>
                  <a:schemeClr val="tx1"/>
                </a:solidFill>
                <a:sym typeface="+mn-ea"/>
              </a:rPr>
              <a:t>月</a:t>
            </a:r>
            <a:endParaRPr lang="zh-CN" altLang="en-US" sz="2400" b="1">
              <a:solidFill>
                <a:schemeClr val="tx1"/>
              </a:solidFill>
            </a:endParaRPr>
          </a:p>
          <a:p>
            <a:endParaRPr lang="en-US" altLang="zh-CN">
              <a:solidFill>
                <a:schemeClr val="accent2">
                  <a:lumMod val="75000"/>
                </a:schemeClr>
              </a:solidFill>
            </a:endParaRPr>
          </a:p>
          <a:p>
            <a:endParaRPr lang="zh-CN" altLang="en-US" b="1">
              <a:solidFill>
                <a:schemeClr val="accent2">
                  <a:lumMod val="75000"/>
                </a:schemeClr>
              </a:solidFill>
              <a:sym typeface="+mn-ea"/>
            </a:endParaRPr>
          </a:p>
          <a:p>
            <a:pPr algn="ctr"/>
            <a:endParaRPr lang="zh-CN" altLang="en-US" b="1">
              <a:sym typeface="+mn-ea"/>
            </a:endParaRPr>
          </a:p>
          <a:p>
            <a:pPr algn="ctr"/>
            <a:endParaRPr lang="zh-CN" altLang="en-US" b="1">
              <a:sym typeface="+mn-ea"/>
            </a:endParaRPr>
          </a:p>
          <a:p>
            <a:pPr algn="ctr"/>
            <a:endParaRPr lang="zh-CN" altLang="en-US" b="1">
              <a:sym typeface="+mn-ea"/>
            </a:endParaRPr>
          </a:p>
          <a:p>
            <a:pPr algn="ctr"/>
            <a:endParaRPr lang="en-US" altLang="zh-CN">
              <a:solidFill>
                <a:schemeClr val="accent4">
                  <a:lumMod val="95000"/>
                  <a:lumOff val="5000"/>
                </a:schemeClr>
              </a:solidFill>
            </a:endParaRPr>
          </a:p>
          <a:p>
            <a:pPr algn="ctr"/>
            <a:endParaRPr lang="zh-CN" altLang="en-US">
              <a:solidFill>
                <a:schemeClr val="accent4">
                  <a:lumMod val="95000"/>
                  <a:lumOff val="5000"/>
                </a:schemeClr>
              </a:solidFill>
              <a:latin typeface="黑体" panose="02010609060101010101" pitchFamily="2" charset="-122"/>
              <a:ea typeface="黑体" panose="02010609060101010101" pitchFamily="2" charset="-122"/>
              <a:cs typeface="黑体" panose="0201060906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Text Box 2"/>
          <p:cNvSpPr txBox="1"/>
          <p:nvPr/>
        </p:nvSpPr>
        <p:spPr>
          <a:xfrm>
            <a:off x="-23812" y="1665288"/>
            <a:ext cx="9144000" cy="922020"/>
          </a:xfrm>
          <a:prstGeom prst="rect">
            <a:avLst/>
          </a:prstGeom>
          <a:noFill/>
          <a:ln w="9525">
            <a:noFill/>
          </a:ln>
        </p:spPr>
        <p:txBody>
          <a:bodyPr>
            <a:spAutoFit/>
          </a:bodyPr>
          <a:p>
            <a:pPr algn="ctr">
              <a:spcBef>
                <a:spcPct val="50000"/>
              </a:spcBef>
              <a:buClrTx/>
              <a:buSzTx/>
              <a:buFontTx/>
              <a:buNone/>
            </a:pPr>
            <a:r>
              <a:rPr lang="zh-CN" altLang="en-US" sz="5400" b="1" dirty="0">
                <a:solidFill>
                  <a:srgbClr val="000066"/>
                </a:solidFill>
                <a:latin typeface="Arial" panose="020B0604020202020204" pitchFamily="34" charset="0"/>
                <a:ea typeface="黑体" panose="02010609060101010101" pitchFamily="2" charset="-122"/>
              </a:rPr>
              <a:t>实验室油浴安全事故案例</a:t>
            </a:r>
            <a:endParaRPr lang="zh-CN" altLang="en-US" sz="5400" b="1" dirty="0">
              <a:solidFill>
                <a:srgbClr val="000066"/>
              </a:solidFill>
              <a:latin typeface="Arial" panose="020B0604020202020204" pitchFamily="34" charset="0"/>
              <a:ea typeface="黑体" panose="02010609060101010101" pitchFamily="2" charset="-122"/>
            </a:endParaRPr>
          </a:p>
        </p:txBody>
      </p:sp>
      <p:sp>
        <p:nvSpPr>
          <p:cNvPr id="6149" name="矩形 6148"/>
          <p:cNvSpPr/>
          <p:nvPr/>
        </p:nvSpPr>
        <p:spPr>
          <a:xfrm>
            <a:off x="9302750" y="7016750"/>
            <a:ext cx="0" cy="0"/>
          </a:xfrm>
          <a:prstGeom prst="rect">
            <a:avLst/>
          </a:prstGeom>
          <a:noFill/>
          <a:ln w="9525">
            <a:noFill/>
          </a:ln>
        </p:spPr>
        <p:txBody>
          <a:bodyPr wrap="square" anchor="ctr" anchorCtr="0"/>
          <a:p>
            <a:pPr marL="1905" indent="-1905" eaLnBrk="0" hangingPunct="0">
              <a:lnSpc>
                <a:spcPts val="165"/>
              </a:lnSpc>
              <a:buClr>
                <a:srgbClr val="000000"/>
              </a:buClr>
              <a:buSzPct val="100000"/>
              <a:buFontTx/>
              <a:buNone/>
            </a:pPr>
            <a:r>
              <a:rPr lang="zh-CN" altLang="en-US" sz="100" dirty="0">
                <a:solidFill>
                  <a:srgbClr val="000000"/>
                </a:solidFill>
                <a:latin typeface="Arial" panose="020B0604020202020204" pitchFamily="34" charset="0"/>
                <a:sym typeface="Arial" panose="020B0604020202020204" pitchFamily="34" charset="0"/>
              </a:rPr>
              <a:t>迂研吮谗灿奄镶奎陶庭睦簇攘呐伞亦楔守到流圣寇挖洛婪拾楔迷梅粤赊互实验室安全事故案例实验室安全事故案例</a:t>
            </a:r>
            <a:endParaRPr lang="zh-CN" altLang="en-US" sz="100" dirty="0">
              <a:solidFill>
                <a:srgbClr val="000000"/>
              </a:solidFill>
              <a:latin typeface="Arial" panose="020B0604020202020204" pitchFamily="34" charset="0"/>
              <a:sym typeface="Arial" panose="020B0604020202020204" pitchFamily="34" charset="0"/>
            </a:endParaRPr>
          </a:p>
        </p:txBody>
      </p:sp>
      <p:pic>
        <p:nvPicPr>
          <p:cNvPr id="4" name="图片 3" descr="f6af27b847e54bfba676d42353259cbb"/>
          <p:cNvPicPr>
            <a:picLocks noChangeAspect="1"/>
          </p:cNvPicPr>
          <p:nvPr/>
        </p:nvPicPr>
        <p:blipFill>
          <a:blip r:embed="rId1"/>
          <a:stretch>
            <a:fillRect/>
          </a:stretch>
        </p:blipFill>
        <p:spPr>
          <a:xfrm>
            <a:off x="2785110" y="2507615"/>
            <a:ext cx="3702050" cy="37020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eaLnBrk="1" hangingPunct="1">
              <a:buClrTx/>
              <a:buSzTx/>
              <a:buNone/>
            </a:pPr>
            <a:endParaRPr lang="zh-CN" altLang="en-US" dirty="0">
              <a:latin typeface="Arial" panose="020B0604020202020204" pitchFamily="34" charset="0"/>
            </a:endParaRPr>
          </a:p>
        </p:txBody>
      </p:sp>
      <p:sp>
        <p:nvSpPr>
          <p:cNvPr id="11266" name="Text Box 3"/>
          <p:cNvSpPr txBox="1"/>
          <p:nvPr/>
        </p:nvSpPr>
        <p:spPr>
          <a:xfrm>
            <a:off x="250825" y="557213"/>
            <a:ext cx="8607425" cy="3230245"/>
          </a:xfrm>
          <a:prstGeom prst="rect">
            <a:avLst/>
          </a:prstGeom>
          <a:noFill/>
          <a:ln w="9525">
            <a:noFill/>
          </a:ln>
        </p:spPr>
        <p:txBody>
          <a:bodyPr>
            <a:spAutoFit/>
          </a:bodyPr>
          <a:p>
            <a:pPr algn="just">
              <a:lnSpc>
                <a:spcPct val="125000"/>
              </a:lnSpc>
              <a:spcBef>
                <a:spcPct val="50000"/>
              </a:spcBef>
              <a:buClrTx/>
              <a:buSzTx/>
              <a:buFontTx/>
              <a:buNone/>
            </a:pPr>
            <a:r>
              <a:rPr lang="zh-CN" altLang="en-US" sz="2400" b="1" dirty="0">
                <a:solidFill>
                  <a:srgbClr val="CC0000"/>
                </a:solidFill>
                <a:latin typeface="Times New Roman" panose="02020603050405020304" pitchFamily="18" charset="0"/>
                <a:ea typeface="黑体" panose="02010609060101010101" pitchFamily="2" charset="-122"/>
              </a:rPr>
              <a:t>时间</a:t>
            </a:r>
            <a:r>
              <a:rPr lang="en-US" altLang="zh-CN" sz="2400" b="1" dirty="0">
                <a:solidFill>
                  <a:srgbClr val="CC0000"/>
                </a:solidFill>
                <a:latin typeface="Times New Roman" panose="02020603050405020304" pitchFamily="18" charset="0"/>
                <a:ea typeface="黑体" panose="02010609060101010101" pitchFamily="2" charset="-122"/>
              </a:rPr>
              <a:t>: </a:t>
            </a:r>
            <a:r>
              <a:rPr lang="en-US" altLang="zh-CN" sz="2400" b="1" dirty="0">
                <a:solidFill>
                  <a:srgbClr val="000066"/>
                </a:solidFill>
                <a:latin typeface="Times New Roman" panose="02020603050405020304" pitchFamily="18" charset="0"/>
                <a:ea typeface="黑体" panose="02010609060101010101" pitchFamily="2" charset="-122"/>
                <a:sym typeface="+mn-ea"/>
              </a:rPr>
              <a:t>2023</a:t>
            </a:r>
            <a:r>
              <a:rPr lang="zh-CN" altLang="en-US" sz="2400" b="1" dirty="0">
                <a:solidFill>
                  <a:srgbClr val="000066"/>
                </a:solidFill>
                <a:latin typeface="Times New Roman" panose="02020603050405020304" pitchFamily="18" charset="0"/>
                <a:ea typeface="黑体" panose="02010609060101010101" pitchFamily="2" charset="-122"/>
                <a:sym typeface="+mn-ea"/>
              </a:rPr>
              <a:t>年</a:t>
            </a:r>
            <a:r>
              <a:rPr lang="en-US" altLang="zh-CN" sz="2400" b="1" dirty="0">
                <a:solidFill>
                  <a:srgbClr val="000066"/>
                </a:solidFill>
                <a:latin typeface="Times New Roman" panose="02020603050405020304" pitchFamily="18" charset="0"/>
                <a:ea typeface="黑体" panose="02010609060101010101" pitchFamily="2" charset="-122"/>
                <a:sym typeface="+mn-ea"/>
              </a:rPr>
              <a:t>8</a:t>
            </a:r>
            <a:r>
              <a:rPr lang="zh-CN" altLang="en-US" sz="2400" b="1" dirty="0">
                <a:solidFill>
                  <a:srgbClr val="000066"/>
                </a:solidFill>
                <a:latin typeface="Times New Roman" panose="02020603050405020304" pitchFamily="18" charset="0"/>
                <a:ea typeface="黑体" panose="02010609060101010101" pitchFamily="2" charset="-122"/>
                <a:sym typeface="+mn-ea"/>
              </a:rPr>
              <a:t>月</a:t>
            </a:r>
            <a:r>
              <a:rPr lang="en-US" altLang="zh-CN" sz="2400" b="1" dirty="0">
                <a:solidFill>
                  <a:srgbClr val="000066"/>
                </a:solidFill>
                <a:latin typeface="Times New Roman" panose="02020603050405020304" pitchFamily="18" charset="0"/>
                <a:ea typeface="黑体" panose="02010609060101010101" pitchFamily="2" charset="-122"/>
                <a:sym typeface="+mn-ea"/>
              </a:rPr>
              <a:t>17</a:t>
            </a:r>
            <a:r>
              <a:rPr lang="zh-CN" altLang="en-US" sz="2400" b="1" dirty="0">
                <a:solidFill>
                  <a:srgbClr val="000066"/>
                </a:solidFill>
                <a:latin typeface="Times New Roman" panose="02020603050405020304" pitchFamily="18" charset="0"/>
                <a:ea typeface="黑体" panose="02010609060101010101" pitchFamily="2" charset="-122"/>
                <a:sym typeface="+mn-ea"/>
              </a:rPr>
              <a:t>日</a:t>
            </a:r>
            <a:endParaRPr lang="zh-CN" altLang="en-US" sz="2400" b="1" dirty="0">
              <a:solidFill>
                <a:srgbClr val="000066"/>
              </a:solidFill>
              <a:latin typeface="Times New Roman" panose="02020603050405020304" pitchFamily="18" charset="0"/>
              <a:ea typeface="黑体" panose="02010609060101010101" pitchFamily="2" charset="-122"/>
              <a:sym typeface="+mn-ea"/>
            </a:endParaRPr>
          </a:p>
          <a:p>
            <a:pPr algn="just">
              <a:lnSpc>
                <a:spcPct val="125000"/>
              </a:lnSpc>
              <a:spcBef>
                <a:spcPct val="50000"/>
              </a:spcBef>
              <a:buClrTx/>
              <a:buSzTx/>
              <a:buFontTx/>
              <a:buNone/>
            </a:pPr>
            <a:r>
              <a:rPr lang="zh-CN" altLang="en-US" sz="2400" b="1" dirty="0">
                <a:solidFill>
                  <a:srgbClr val="CC0000"/>
                </a:solidFill>
                <a:latin typeface="Times New Roman" panose="02020603050405020304" pitchFamily="18" charset="0"/>
                <a:ea typeface="黑体" panose="02010609060101010101" pitchFamily="2" charset="-122"/>
              </a:rPr>
              <a:t>事故经过</a:t>
            </a:r>
            <a:endParaRPr lang="zh-CN" altLang="en-US" sz="2400" b="1" dirty="0">
              <a:solidFill>
                <a:srgbClr val="CC0000"/>
              </a:solidFill>
              <a:latin typeface="Times New Roman" panose="02020603050405020304" pitchFamily="18" charset="0"/>
              <a:ea typeface="黑体" panose="02010609060101010101" pitchFamily="2" charset="-122"/>
            </a:endParaRPr>
          </a:p>
          <a:p>
            <a:pPr algn="just">
              <a:lnSpc>
                <a:spcPct val="125000"/>
              </a:lnSpc>
              <a:spcBef>
                <a:spcPct val="50000"/>
              </a:spcBef>
              <a:buClrTx/>
              <a:buSzTx/>
              <a:buFontTx/>
              <a:buNone/>
            </a:pPr>
            <a:r>
              <a:rPr lang="en-US" altLang="zh-CN" sz="2400" b="1" dirty="0">
                <a:solidFill>
                  <a:srgbClr val="CC0000"/>
                </a:solidFill>
                <a:latin typeface="Times New Roman" panose="02020603050405020304" pitchFamily="18" charset="0"/>
                <a:ea typeface="黑体" panose="02010609060101010101" pitchFamily="2" charset="-122"/>
              </a:rPr>
              <a:t> </a:t>
            </a:r>
            <a:r>
              <a:rPr lang="zh-CN" altLang="en-US" sz="2400" b="1" dirty="0">
                <a:solidFill>
                  <a:srgbClr val="000066"/>
                </a:solidFill>
                <a:latin typeface="Times New Roman" panose="02020603050405020304" pitchFamily="18" charset="0"/>
                <a:ea typeface="黑体" panose="02010609060101010101" pitchFamily="2" charset="-122"/>
              </a:rPr>
              <a:t>台湾某大学化工系发生一起爆炸起火事故，导致</a:t>
            </a:r>
            <a:r>
              <a:rPr lang="en-US" altLang="zh-CN" sz="2400" b="1" dirty="0">
                <a:solidFill>
                  <a:srgbClr val="000066"/>
                </a:solidFill>
                <a:latin typeface="Times New Roman" panose="02020603050405020304" pitchFamily="18" charset="0"/>
                <a:ea typeface="黑体" panose="02010609060101010101" pitchFamily="2" charset="-122"/>
              </a:rPr>
              <a:t>2</a:t>
            </a:r>
            <a:r>
              <a:rPr lang="zh-CN" altLang="en-US" sz="2400" b="1" dirty="0">
                <a:solidFill>
                  <a:srgbClr val="000066"/>
                </a:solidFill>
                <a:latin typeface="Times New Roman" panose="02020603050405020304" pitchFamily="18" charset="0"/>
                <a:ea typeface="黑体" panose="02010609060101010101" pitchFamily="2" charset="-122"/>
              </a:rPr>
              <a:t>名学生严重烧烫伤、</a:t>
            </a:r>
            <a:r>
              <a:rPr lang="en-US" altLang="zh-CN" sz="2400" b="1" dirty="0">
                <a:solidFill>
                  <a:srgbClr val="000066"/>
                </a:solidFill>
                <a:latin typeface="Times New Roman" panose="02020603050405020304" pitchFamily="18" charset="0"/>
                <a:ea typeface="黑体" panose="02010609060101010101" pitchFamily="2" charset="-122"/>
              </a:rPr>
              <a:t>7</a:t>
            </a:r>
            <a:r>
              <a:rPr lang="zh-CN" altLang="en-US" sz="2400" b="1" dirty="0">
                <a:solidFill>
                  <a:srgbClr val="000066"/>
                </a:solidFill>
                <a:latin typeface="Times New Roman" panose="02020603050405020304" pitchFamily="18" charset="0"/>
                <a:ea typeface="黑体" panose="02010609060101010101" pitchFamily="2" charset="-122"/>
              </a:rPr>
              <a:t>名吸入性呛伤。台北市消防局获报后，出动近</a:t>
            </a:r>
            <a:r>
              <a:rPr lang="en-US" altLang="zh-CN" sz="2400" b="1" dirty="0">
                <a:solidFill>
                  <a:srgbClr val="000066"/>
                </a:solidFill>
                <a:latin typeface="Times New Roman" panose="02020603050405020304" pitchFamily="18" charset="0"/>
                <a:ea typeface="黑体" panose="02010609060101010101" pitchFamily="2" charset="-122"/>
              </a:rPr>
              <a:t>30</a:t>
            </a:r>
            <a:r>
              <a:rPr lang="zh-CN" altLang="en-US" sz="2400" b="1" dirty="0">
                <a:solidFill>
                  <a:srgbClr val="000066"/>
                </a:solidFill>
                <a:latin typeface="Times New Roman" panose="02020603050405020304" pitchFamily="18" charset="0"/>
                <a:ea typeface="黑体" panose="02010609060101010101" pitchFamily="2" charset="-122"/>
              </a:rPr>
              <a:t>辆消防救援车，经历半个多小时终于将火势扑灭，伤者当日全部转送医院急诊室，做后续治疗。</a:t>
            </a:r>
            <a:endParaRPr lang="zh-CN" altLang="en-US" sz="2400" b="1" dirty="0">
              <a:solidFill>
                <a:srgbClr val="000066"/>
              </a:solidFill>
              <a:latin typeface="Times New Roman" panose="02020603050405020304" pitchFamily="18" charset="0"/>
              <a:ea typeface="黑体" panose="02010609060101010101" pitchFamily="2" charset="-122"/>
            </a:endParaRPr>
          </a:p>
        </p:txBody>
      </p:sp>
      <p:sp>
        <p:nvSpPr>
          <p:cNvPr id="11269" name="Text Box 2"/>
          <p:cNvSpPr txBox="1"/>
          <p:nvPr/>
        </p:nvSpPr>
        <p:spPr>
          <a:xfrm>
            <a:off x="0" y="0"/>
            <a:ext cx="9144000" cy="521970"/>
          </a:xfrm>
          <a:prstGeom prst="rect">
            <a:avLst/>
          </a:prstGeom>
          <a:solidFill>
            <a:srgbClr val="00007A"/>
          </a:solidFill>
          <a:ln w="9525">
            <a:noFill/>
          </a:ln>
        </p:spPr>
        <p:txBody>
          <a:bodyPr>
            <a:spAutoFit/>
          </a:bodyPr>
          <a:p>
            <a:pPr>
              <a:spcBef>
                <a:spcPct val="50000"/>
              </a:spcBef>
              <a:buClrTx/>
              <a:buSzTx/>
              <a:buFontTx/>
              <a:buNone/>
            </a:pPr>
            <a:r>
              <a:rPr lang="en-US" altLang="zh-CN" sz="2800" b="1" dirty="0">
                <a:solidFill>
                  <a:schemeClr val="bg1"/>
                </a:solidFill>
                <a:latin typeface="Times New Roman" panose="02020603050405020304" pitchFamily="18" charset="0"/>
                <a:sym typeface="Wingdings 2" panose="05020102010507070707" pitchFamily="18" charset="2"/>
              </a:rPr>
              <a:t> 1. </a:t>
            </a:r>
            <a:r>
              <a:rPr lang="zh-CN" altLang="en-US" sz="2800" b="1" dirty="0">
                <a:solidFill>
                  <a:schemeClr val="bg1"/>
                </a:solidFill>
                <a:latin typeface="Times New Roman" panose="02020603050405020304" pitchFamily="18" charset="0"/>
                <a:sym typeface="Wingdings 2" panose="05020102010507070707" pitchFamily="18" charset="2"/>
              </a:rPr>
              <a:t>实验室油浴锅爆炸事故</a:t>
            </a:r>
            <a:endParaRPr lang="zh-CN" altLang="en-US" sz="2800" b="1" dirty="0">
              <a:solidFill>
                <a:schemeClr val="bg1"/>
              </a:solidFill>
              <a:latin typeface="Times New Roman" panose="02020603050405020304" pitchFamily="18" charset="0"/>
              <a:sym typeface="Wingdings 2" panose="05020102010507070707" pitchFamily="18" charset="2"/>
            </a:endParaRPr>
          </a:p>
        </p:txBody>
      </p:sp>
      <p:sp>
        <p:nvSpPr>
          <p:cNvPr id="11271" name="矩形 11270"/>
          <p:cNvSpPr/>
          <p:nvPr/>
        </p:nvSpPr>
        <p:spPr>
          <a:xfrm>
            <a:off x="9302750" y="7016750"/>
            <a:ext cx="0" cy="0"/>
          </a:xfrm>
          <a:prstGeom prst="rect">
            <a:avLst/>
          </a:prstGeom>
          <a:noFill/>
          <a:ln w="9525">
            <a:noFill/>
          </a:ln>
        </p:spPr>
        <p:txBody>
          <a:bodyPr wrap="square" anchor="ctr" anchorCtr="0"/>
          <a:p>
            <a:pPr marL="1905" indent="-1905" eaLnBrk="0" hangingPunct="0">
              <a:lnSpc>
                <a:spcPts val="165"/>
              </a:lnSpc>
              <a:buClr>
                <a:srgbClr val="000000"/>
              </a:buClr>
              <a:buSzPct val="100000"/>
              <a:buFontTx/>
              <a:buNone/>
            </a:pPr>
            <a:r>
              <a:rPr lang="zh-CN" altLang="en-US" sz="100" dirty="0">
                <a:solidFill>
                  <a:srgbClr val="000000"/>
                </a:solidFill>
                <a:latin typeface="Arial" panose="020B0604020202020204" pitchFamily="34" charset="0"/>
                <a:sym typeface="Arial" panose="020B0604020202020204" pitchFamily="34" charset="0"/>
              </a:rPr>
              <a:t>献凋和釉赶签艺丽惺冈墓瑚抑围辽擂宅锯俊讽篱馆阉精辊士恃埔嫉邹添撮实验室安全事故案例实验室安全事故案例</a:t>
            </a:r>
            <a:endParaRPr lang="zh-CN" altLang="en-US" sz="100" dirty="0">
              <a:solidFill>
                <a:srgbClr val="000000"/>
              </a:solidFill>
              <a:latin typeface="Arial" panose="020B0604020202020204" pitchFamily="34" charset="0"/>
              <a:sym typeface="Arial" panose="020B0604020202020204" pitchFamily="34" charset="0"/>
            </a:endParaRPr>
          </a:p>
        </p:txBody>
      </p:sp>
      <p:sp>
        <p:nvSpPr>
          <p:cNvPr id="10242" name="Text Box 3"/>
          <p:cNvSpPr txBox="1"/>
          <p:nvPr/>
        </p:nvSpPr>
        <p:spPr>
          <a:xfrm>
            <a:off x="323850" y="4148773"/>
            <a:ext cx="8001000" cy="1383665"/>
          </a:xfrm>
          <a:prstGeom prst="rect">
            <a:avLst/>
          </a:prstGeom>
          <a:noFill/>
          <a:ln w="9525">
            <a:noFill/>
          </a:ln>
        </p:spPr>
        <p:txBody>
          <a:bodyPr>
            <a:spAutoFit/>
          </a:bodyPr>
          <a:p>
            <a:pPr algn="just">
              <a:spcBef>
                <a:spcPct val="50000"/>
              </a:spcBef>
              <a:buClrTx/>
              <a:buSzTx/>
              <a:buFontTx/>
              <a:buNone/>
            </a:pPr>
            <a:r>
              <a:rPr lang="zh-CN" altLang="en-US" sz="2400" b="1" dirty="0">
                <a:solidFill>
                  <a:srgbClr val="CC0000"/>
                </a:solidFill>
                <a:latin typeface="Times New Roman" panose="02020603050405020304" pitchFamily="18" charset="0"/>
                <a:ea typeface="黑体" panose="02010609060101010101" pitchFamily="2" charset="-122"/>
              </a:rPr>
              <a:t>事故原因</a:t>
            </a:r>
            <a:endParaRPr lang="zh-CN" altLang="en-US" sz="2400" b="1" dirty="0">
              <a:solidFill>
                <a:srgbClr val="CC0000"/>
              </a:solidFill>
              <a:latin typeface="Times New Roman" panose="02020603050405020304" pitchFamily="18" charset="0"/>
              <a:ea typeface="黑体" panose="02010609060101010101" pitchFamily="2" charset="-122"/>
            </a:endParaRPr>
          </a:p>
          <a:p>
            <a:pPr algn="just">
              <a:spcBef>
                <a:spcPct val="50000"/>
              </a:spcBef>
              <a:buClrTx/>
              <a:buSzTx/>
              <a:buFontTx/>
              <a:buNone/>
            </a:pPr>
            <a:r>
              <a:rPr lang="zh-CN" altLang="en-US" sz="2400" b="1" dirty="0">
                <a:solidFill>
                  <a:srgbClr val="000066"/>
                </a:solidFill>
                <a:latin typeface="黑体" panose="02010609060101010101" pitchFamily="2" charset="-122"/>
                <a:ea typeface="黑体" panose="02010609060101010101" pitchFamily="2" charset="-122"/>
              </a:rPr>
              <a:t>   经调查，起火原因可能是研究生在实验室中因操作不慎，化学物质碰到热油造成起火喷溅，引起爆炸起火。</a:t>
            </a:r>
            <a:endParaRPr lang="zh-CN" altLang="en-US" sz="2400" b="1" dirty="0">
              <a:solidFill>
                <a:srgbClr val="000066"/>
              </a:solidFill>
              <a:latin typeface="黑体" panose="02010609060101010101" pitchFamily="2" charset="-122"/>
              <a:ea typeface="黑体" panose="0201060906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4" name="Text Box 2"/>
          <p:cNvSpPr txBox="1"/>
          <p:nvPr/>
        </p:nvSpPr>
        <p:spPr>
          <a:xfrm>
            <a:off x="0" y="0"/>
            <a:ext cx="9144000" cy="521970"/>
          </a:xfrm>
          <a:prstGeom prst="rect">
            <a:avLst/>
          </a:prstGeom>
          <a:solidFill>
            <a:srgbClr val="00007A"/>
          </a:solidFill>
          <a:ln w="9525">
            <a:noFill/>
          </a:ln>
        </p:spPr>
        <p:txBody>
          <a:bodyPr>
            <a:spAutoFit/>
          </a:bodyPr>
          <a:p>
            <a:pPr algn="ctr">
              <a:spcBef>
                <a:spcPct val="50000"/>
              </a:spcBef>
              <a:buClrTx/>
              <a:buSzTx/>
              <a:buFontTx/>
              <a:buNone/>
            </a:pPr>
            <a:r>
              <a:rPr lang="en-US" altLang="zh-CN" sz="2800" b="1" dirty="0">
                <a:solidFill>
                  <a:schemeClr val="bg1"/>
                </a:solidFill>
                <a:latin typeface="Times New Roman" panose="02020603050405020304" pitchFamily="18" charset="0"/>
                <a:sym typeface="Wingdings 2" panose="05020102010507070707" pitchFamily="18" charset="2"/>
              </a:rPr>
              <a:t></a:t>
            </a:r>
            <a:r>
              <a:rPr lang="zh-CN" sz="2800" b="1" dirty="0">
                <a:solidFill>
                  <a:schemeClr val="bg1"/>
                </a:solidFill>
                <a:latin typeface="Times New Roman" panose="02020603050405020304" pitchFamily="18" charset="0"/>
                <a:sym typeface="Wingdings 2" panose="05020102010507070707" pitchFamily="18" charset="2"/>
              </a:rPr>
              <a:t>案例警示</a:t>
            </a:r>
            <a:endParaRPr lang="zh-CN" sz="2800" b="1" dirty="0">
              <a:solidFill>
                <a:schemeClr val="bg1"/>
              </a:solidFill>
              <a:latin typeface="Times New Roman" panose="02020603050405020304" pitchFamily="18" charset="0"/>
              <a:sym typeface="Wingdings 2" panose="05020102010507070707" pitchFamily="18" charset="2"/>
            </a:endParaRPr>
          </a:p>
        </p:txBody>
      </p:sp>
      <p:sp>
        <p:nvSpPr>
          <p:cNvPr id="10246" name="矩形 10245"/>
          <p:cNvSpPr/>
          <p:nvPr/>
        </p:nvSpPr>
        <p:spPr>
          <a:xfrm>
            <a:off x="9302750" y="7016750"/>
            <a:ext cx="0" cy="0"/>
          </a:xfrm>
          <a:prstGeom prst="rect">
            <a:avLst/>
          </a:prstGeom>
          <a:noFill/>
          <a:ln w="9525">
            <a:noFill/>
          </a:ln>
        </p:spPr>
        <p:txBody>
          <a:bodyPr wrap="square" anchor="ctr" anchorCtr="0"/>
          <a:p>
            <a:pPr marL="1905" indent="-1905" eaLnBrk="0" hangingPunct="0">
              <a:lnSpc>
                <a:spcPts val="165"/>
              </a:lnSpc>
              <a:buClr>
                <a:srgbClr val="000000"/>
              </a:buClr>
              <a:buSzPct val="100000"/>
              <a:buFontTx/>
              <a:buNone/>
            </a:pPr>
            <a:r>
              <a:rPr lang="zh-CN" altLang="en-US" sz="100" dirty="0">
                <a:solidFill>
                  <a:srgbClr val="000000"/>
                </a:solidFill>
                <a:latin typeface="Arial" panose="020B0604020202020204" pitchFamily="34" charset="0"/>
                <a:sym typeface="Arial" panose="020B0604020202020204" pitchFamily="34" charset="0"/>
              </a:rPr>
              <a:t>鼓蕉遁觉晕姿唬于鞋诗偿提泪有扬似角稳凸员毗矾貉邮患绞等糯蔬型悟钵实验室安全事故案例实验室安全事故案例</a:t>
            </a:r>
            <a:endParaRPr lang="zh-CN" altLang="en-US" sz="100" dirty="0">
              <a:solidFill>
                <a:srgbClr val="000000"/>
              </a:solidFill>
              <a:latin typeface="Arial" panose="020B0604020202020204" pitchFamily="34" charset="0"/>
              <a:sym typeface="Arial" panose="020B0604020202020204" pitchFamily="34" charset="0"/>
            </a:endParaRPr>
          </a:p>
        </p:txBody>
      </p:sp>
      <p:sp>
        <p:nvSpPr>
          <p:cNvPr id="3" name="文本框 2" descr="7b0a202020202262756c6c6574223a20227b5c2263617465676f727949645c223a5c225c222c5c2274656d706c61746549645c223a32303233313533397d220a7d0a"/>
          <p:cNvSpPr txBox="1"/>
          <p:nvPr/>
        </p:nvSpPr>
        <p:spPr>
          <a:xfrm>
            <a:off x="539750" y="908685"/>
            <a:ext cx="7786370" cy="4950460"/>
          </a:xfrm>
          <a:prstGeom prst="rect">
            <a:avLst/>
          </a:prstGeom>
        </p:spPr>
        <p:txBody>
          <a:bodyPr>
            <a:noAutofit/>
          </a:bodyPr>
          <a:p>
            <a:pPr marL="342900" indent="-342900">
              <a:buFont typeface="Wingdings" panose="05000000000000000000" charset="0"/>
              <a:buChar char="u"/>
            </a:pPr>
            <a:r>
              <a:rPr lang="zh-CN" altLang="en-US" sz="2000" b="1" i="0" dirty="0">
                <a:solidFill>
                  <a:srgbClr val="000066"/>
                </a:solidFill>
                <a:latin typeface="+mj-ea"/>
                <a:ea typeface="+mj-ea"/>
                <a:cs typeface="+mj-ea"/>
              </a:rPr>
              <a:t>1.易燃易爆化学品存储和实验操作时要谨慎，远离热源和火源，若不小心洒落应立即清理或扑救。</a:t>
            </a:r>
            <a:endParaRPr lang="zh-CN" altLang="en-US" sz="2000" b="1" i="0" dirty="0">
              <a:solidFill>
                <a:srgbClr val="000066"/>
              </a:solidFill>
              <a:latin typeface="+mj-ea"/>
              <a:ea typeface="+mj-ea"/>
              <a:cs typeface="+mj-ea"/>
            </a:endParaRPr>
          </a:p>
          <a:p>
            <a:pPr marL="342900" indent="-342900">
              <a:buFont typeface="Wingdings" panose="05000000000000000000" charset="0"/>
              <a:buChar char="u"/>
            </a:pPr>
            <a:r>
              <a:rPr lang="zh-CN" altLang="en-US" sz="2000" b="1" i="0" dirty="0">
                <a:solidFill>
                  <a:srgbClr val="000066"/>
                </a:solidFill>
                <a:latin typeface="+mj-ea"/>
                <a:ea typeface="+mj-ea"/>
                <a:cs typeface="+mj-ea"/>
              </a:rPr>
              <a:t>2.在进行易燃易爆化学品实验前，应当查阅危险化学品安全技术说明书（SDS），进行危险源识别、风险评估，并制定应急处置方案。</a:t>
            </a:r>
            <a:endParaRPr lang="zh-CN" altLang="en-US" sz="2000" b="1" i="0" dirty="0">
              <a:solidFill>
                <a:srgbClr val="000066"/>
              </a:solidFill>
              <a:latin typeface="+mj-ea"/>
              <a:ea typeface="+mj-ea"/>
              <a:cs typeface="+mj-ea"/>
            </a:endParaRPr>
          </a:p>
          <a:p>
            <a:pPr marL="342900" indent="-342900">
              <a:buFont typeface="Wingdings" panose="05000000000000000000" charset="0"/>
              <a:buChar char="u"/>
            </a:pPr>
            <a:r>
              <a:rPr lang="zh-CN" altLang="en-US" sz="2000" b="1" i="0" dirty="0">
                <a:solidFill>
                  <a:srgbClr val="000066"/>
                </a:solidFill>
                <a:latin typeface="+mj-ea"/>
                <a:ea typeface="+mj-ea"/>
                <a:cs typeface="+mj-ea"/>
              </a:rPr>
              <a:t>3.实验人员应严格遵守实验室的规章制度和各类标准操作规程（SOP），做好安全防护。</a:t>
            </a:r>
            <a:endParaRPr lang="zh-CN" altLang="en-US" sz="2000" b="1" i="0" dirty="0">
              <a:solidFill>
                <a:srgbClr val="000066"/>
              </a:solidFill>
              <a:latin typeface="+mj-ea"/>
              <a:ea typeface="+mj-ea"/>
              <a:cs typeface="+mj-ea"/>
            </a:endParaRPr>
          </a:p>
          <a:p>
            <a:pPr marL="342900" indent="-342900">
              <a:buFont typeface="Wingdings" panose="05000000000000000000" charset="0"/>
              <a:buChar char="u"/>
            </a:pPr>
            <a:r>
              <a:rPr lang="en-US" altLang="zh-CN" sz="2000" b="1" i="0" dirty="0">
                <a:solidFill>
                  <a:srgbClr val="000066"/>
                </a:solidFill>
                <a:latin typeface="+mj-ea"/>
                <a:ea typeface="+mj-ea"/>
                <a:cs typeface="+mj-ea"/>
              </a:rPr>
              <a:t>4.</a:t>
            </a:r>
            <a:r>
              <a:rPr lang="zh-CN" altLang="en-US" sz="2000" b="1" i="0" dirty="0">
                <a:solidFill>
                  <a:srgbClr val="000066"/>
                </a:solidFill>
                <a:latin typeface="+mj-ea"/>
                <a:ea typeface="+mj-ea"/>
                <a:cs typeface="+mj-ea"/>
              </a:rPr>
              <a:t>任何可能产生有毒有害气体而导致个人暴露、或产生可燃、可爆炸气体或蒸汽而导致积聚的实验，都必须在通风柜内进行，通风柜应规范使用并进行定期检查，避免不必要的事故发生。</a:t>
            </a:r>
            <a:endParaRPr lang="zh-CN" altLang="en-US" sz="2000" b="1" i="0" dirty="0">
              <a:solidFill>
                <a:srgbClr val="000066"/>
              </a:solidFill>
              <a:latin typeface="+mj-ea"/>
              <a:ea typeface="+mj-ea"/>
              <a:cs typeface="+mj-ea"/>
            </a:endParaRPr>
          </a:p>
          <a:p>
            <a:pPr marL="342900" indent="-342900">
              <a:buFont typeface="Wingdings" panose="05000000000000000000" charset="0"/>
              <a:buChar char="u"/>
            </a:pPr>
            <a:r>
              <a:rPr lang="en-US" altLang="zh-CN" sz="2000" b="1" i="0" dirty="0">
                <a:solidFill>
                  <a:srgbClr val="000066"/>
                </a:solidFill>
                <a:latin typeface="+mj-ea"/>
                <a:ea typeface="+mj-ea"/>
                <a:cs typeface="+mj-ea"/>
              </a:rPr>
              <a:t>5.</a:t>
            </a:r>
            <a:r>
              <a:rPr lang="zh-CN" altLang="en-US" sz="2000" b="1" i="0" dirty="0">
                <a:solidFill>
                  <a:srgbClr val="000066"/>
                </a:solidFill>
                <a:latin typeface="+mj-ea"/>
                <a:ea typeface="+mj-ea"/>
                <a:cs typeface="+mj-ea"/>
              </a:rPr>
              <a:t>危险化学品实验区要正确配备消防灭火器材，压力表、保险栓正常，瓶身无破损、腐蚀，且在有效期内。加热易燃液体禁止使用明火，应在附近提前备好正确的消防器材，以应对突发火灾。</a:t>
            </a:r>
            <a:endParaRPr lang="zh-CN" altLang="en-US" sz="2000" b="1" i="0" dirty="0">
              <a:solidFill>
                <a:srgbClr val="000066"/>
              </a:solidFill>
              <a:latin typeface="+mj-ea"/>
              <a:ea typeface="+mj-ea"/>
              <a:cs typeface="+mj-ea"/>
            </a:endParaRPr>
          </a:p>
          <a:p>
            <a:pPr marL="342900" indent="-342900">
              <a:buFont typeface="Wingdings" panose="05000000000000000000" charset="0"/>
              <a:buChar char="u"/>
            </a:pPr>
            <a:r>
              <a:rPr lang="en-US" altLang="zh-CN" sz="2000" b="1" i="0" dirty="0">
                <a:solidFill>
                  <a:srgbClr val="000066"/>
                </a:solidFill>
                <a:latin typeface="+mj-ea"/>
                <a:ea typeface="+mj-ea"/>
                <a:cs typeface="+mj-ea"/>
              </a:rPr>
              <a:t>6.</a:t>
            </a:r>
            <a:r>
              <a:rPr lang="zh-CN" altLang="en-US" sz="2000" b="1" i="0" dirty="0">
                <a:solidFill>
                  <a:srgbClr val="000066"/>
                </a:solidFill>
                <a:latin typeface="+mj-ea"/>
                <a:ea typeface="+mj-ea"/>
                <a:cs typeface="+mj-ea"/>
              </a:rPr>
              <a:t>实验室应当正确配置洗眼器及紧急喷淋装置，并进行定期维护，保证无锈水脏水、水压适中、水流畅通平稳。应急喷淋装置水管总阀应为常开状，喷头附近勿堆放杂物。</a:t>
            </a:r>
            <a:endParaRPr lang="zh-CN" altLang="en-US" sz="2000" b="1" i="0" dirty="0">
              <a:solidFill>
                <a:srgbClr val="000066"/>
              </a:solidFill>
              <a:latin typeface="+mj-ea"/>
              <a:ea typeface="+mj-ea"/>
              <a:cs typeface="+mj-ea"/>
            </a:endParaRPr>
          </a:p>
          <a:p>
            <a:pPr marL="342900" indent="-342900">
              <a:buFont typeface="Wingdings" panose="05000000000000000000" charset="0"/>
              <a:buChar char="u"/>
            </a:pPr>
            <a:r>
              <a:rPr lang="en-US" altLang="zh-CN" sz="2000" b="1" i="0" dirty="0">
                <a:solidFill>
                  <a:srgbClr val="000066"/>
                </a:solidFill>
                <a:latin typeface="+mj-ea"/>
                <a:ea typeface="+mj-ea"/>
                <a:cs typeface="+mj-ea"/>
              </a:rPr>
              <a:t>7</a:t>
            </a:r>
            <a:r>
              <a:rPr lang="zh-CN" altLang="en-US" sz="2000" b="1" i="0" dirty="0">
                <a:solidFill>
                  <a:srgbClr val="000066"/>
                </a:solidFill>
                <a:latin typeface="+mj-ea"/>
                <a:ea typeface="+mj-ea"/>
                <a:cs typeface="+mj-ea"/>
              </a:rPr>
              <a:t>.应加强对学生的安全教育和培训，加强消防应急演练，实验人员应当熟悉逃生路线及火场逃生注意事项。</a:t>
            </a:r>
            <a:endParaRPr lang="zh-CN" altLang="en-US" sz="2000" b="1" i="0" dirty="0">
              <a:solidFill>
                <a:srgbClr val="000066"/>
              </a:solidFill>
              <a:latin typeface="+mj-ea"/>
              <a:ea typeface="+mj-ea"/>
              <a:cs typeface="+mj-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ext Box 3"/>
          <p:cNvSpPr txBox="1"/>
          <p:nvPr/>
        </p:nvSpPr>
        <p:spPr>
          <a:xfrm>
            <a:off x="250825" y="557213"/>
            <a:ext cx="8607425" cy="2768600"/>
          </a:xfrm>
          <a:prstGeom prst="rect">
            <a:avLst/>
          </a:prstGeom>
          <a:noFill/>
          <a:ln w="9525">
            <a:noFill/>
          </a:ln>
        </p:spPr>
        <p:txBody>
          <a:bodyPr>
            <a:spAutoFit/>
          </a:bodyPr>
          <a:p>
            <a:pPr algn="just">
              <a:lnSpc>
                <a:spcPct val="125000"/>
              </a:lnSpc>
              <a:spcBef>
                <a:spcPct val="50000"/>
              </a:spcBef>
              <a:buClrTx/>
              <a:buSzTx/>
              <a:buFontTx/>
              <a:buNone/>
            </a:pPr>
            <a:r>
              <a:rPr lang="zh-CN" altLang="en-US" sz="2400" b="1" dirty="0">
                <a:solidFill>
                  <a:srgbClr val="CC0000"/>
                </a:solidFill>
                <a:latin typeface="Times New Roman" panose="02020603050405020304" pitchFamily="18" charset="0"/>
                <a:ea typeface="黑体" panose="02010609060101010101" pitchFamily="2" charset="-122"/>
              </a:rPr>
              <a:t>时间</a:t>
            </a:r>
            <a:r>
              <a:rPr lang="en-US" altLang="zh-CN" sz="2400" b="1" dirty="0">
                <a:solidFill>
                  <a:srgbClr val="CC0000"/>
                </a:solidFill>
                <a:latin typeface="Times New Roman" panose="02020603050405020304" pitchFamily="18" charset="0"/>
                <a:ea typeface="黑体" panose="02010609060101010101" pitchFamily="2" charset="-122"/>
              </a:rPr>
              <a:t>: </a:t>
            </a:r>
            <a:r>
              <a:rPr lang="en-US" altLang="zh-CN" sz="2400" b="1" dirty="0">
                <a:solidFill>
                  <a:srgbClr val="000066"/>
                </a:solidFill>
                <a:latin typeface="Times New Roman" panose="02020603050405020304" pitchFamily="18" charset="0"/>
                <a:ea typeface="黑体" panose="02010609060101010101" pitchFamily="2" charset="-122"/>
                <a:sym typeface="+mn-ea"/>
              </a:rPr>
              <a:t>2025</a:t>
            </a:r>
            <a:r>
              <a:rPr lang="zh-CN" altLang="en-US" sz="2400" b="1" dirty="0">
                <a:solidFill>
                  <a:srgbClr val="000066"/>
                </a:solidFill>
                <a:latin typeface="Times New Roman" panose="02020603050405020304" pitchFamily="18" charset="0"/>
                <a:ea typeface="黑体" panose="02010609060101010101" pitchFamily="2" charset="-122"/>
                <a:sym typeface="+mn-ea"/>
              </a:rPr>
              <a:t>年</a:t>
            </a:r>
            <a:r>
              <a:rPr lang="en-US" altLang="zh-CN" sz="2400" b="1" dirty="0">
                <a:solidFill>
                  <a:srgbClr val="000066"/>
                </a:solidFill>
                <a:latin typeface="Times New Roman" panose="02020603050405020304" pitchFamily="18" charset="0"/>
                <a:ea typeface="黑体" panose="02010609060101010101" pitchFamily="2" charset="-122"/>
                <a:sym typeface="+mn-ea"/>
              </a:rPr>
              <a:t>4</a:t>
            </a:r>
            <a:r>
              <a:rPr lang="zh-CN" altLang="en-US" sz="2400" b="1" dirty="0">
                <a:solidFill>
                  <a:srgbClr val="000066"/>
                </a:solidFill>
                <a:latin typeface="Times New Roman" panose="02020603050405020304" pitchFamily="18" charset="0"/>
                <a:ea typeface="黑体" panose="02010609060101010101" pitchFamily="2" charset="-122"/>
                <a:sym typeface="+mn-ea"/>
              </a:rPr>
              <a:t>月</a:t>
            </a:r>
            <a:r>
              <a:rPr lang="en-US" altLang="zh-CN" sz="2400" b="1" dirty="0">
                <a:solidFill>
                  <a:srgbClr val="000066"/>
                </a:solidFill>
                <a:latin typeface="Times New Roman" panose="02020603050405020304" pitchFamily="18" charset="0"/>
                <a:ea typeface="黑体" panose="02010609060101010101" pitchFamily="2" charset="-122"/>
                <a:sym typeface="+mn-ea"/>
              </a:rPr>
              <a:t>8</a:t>
            </a:r>
            <a:r>
              <a:rPr lang="zh-CN" altLang="en-US" sz="2400" b="1" dirty="0">
                <a:solidFill>
                  <a:srgbClr val="000066"/>
                </a:solidFill>
                <a:latin typeface="Times New Roman" panose="02020603050405020304" pitchFamily="18" charset="0"/>
                <a:ea typeface="黑体" panose="02010609060101010101" pitchFamily="2" charset="-122"/>
                <a:sym typeface="+mn-ea"/>
              </a:rPr>
              <a:t>日</a:t>
            </a:r>
            <a:endParaRPr lang="zh-CN" altLang="en-US" sz="2400" b="1" dirty="0">
              <a:solidFill>
                <a:srgbClr val="000066"/>
              </a:solidFill>
              <a:latin typeface="Times New Roman" panose="02020603050405020304" pitchFamily="18" charset="0"/>
              <a:ea typeface="黑体" panose="02010609060101010101" pitchFamily="2" charset="-122"/>
              <a:sym typeface="+mn-ea"/>
            </a:endParaRPr>
          </a:p>
          <a:p>
            <a:pPr algn="just">
              <a:lnSpc>
                <a:spcPct val="125000"/>
              </a:lnSpc>
              <a:spcBef>
                <a:spcPct val="50000"/>
              </a:spcBef>
              <a:buClrTx/>
              <a:buSzTx/>
              <a:buFontTx/>
              <a:buNone/>
            </a:pPr>
            <a:r>
              <a:rPr lang="zh-CN" altLang="en-US" sz="2400" b="1" dirty="0">
                <a:solidFill>
                  <a:srgbClr val="CC0000"/>
                </a:solidFill>
                <a:latin typeface="Times New Roman" panose="02020603050405020304" pitchFamily="18" charset="0"/>
                <a:ea typeface="黑体" panose="02010609060101010101" pitchFamily="2" charset="-122"/>
              </a:rPr>
              <a:t>事故经过</a:t>
            </a:r>
            <a:endParaRPr lang="zh-CN" altLang="en-US" sz="2400" b="1" dirty="0">
              <a:solidFill>
                <a:srgbClr val="CC0000"/>
              </a:solidFill>
              <a:latin typeface="Times New Roman" panose="02020603050405020304" pitchFamily="18" charset="0"/>
              <a:ea typeface="黑体" panose="02010609060101010101" pitchFamily="2" charset="-122"/>
            </a:endParaRPr>
          </a:p>
          <a:p>
            <a:pPr algn="just">
              <a:lnSpc>
                <a:spcPct val="125000"/>
              </a:lnSpc>
              <a:spcBef>
                <a:spcPct val="50000"/>
              </a:spcBef>
              <a:buClrTx/>
              <a:buSzTx/>
              <a:buFontTx/>
              <a:buNone/>
            </a:pPr>
            <a:r>
              <a:rPr lang="en-US" altLang="zh-CN" sz="2400" b="1" dirty="0">
                <a:solidFill>
                  <a:srgbClr val="CC0000"/>
                </a:solidFill>
                <a:latin typeface="Times New Roman" panose="02020603050405020304" pitchFamily="18" charset="0"/>
                <a:ea typeface="黑体" panose="02010609060101010101" pitchFamily="2" charset="-122"/>
              </a:rPr>
              <a:t>         </a:t>
            </a:r>
            <a:r>
              <a:rPr lang="zh-CN" altLang="en-US" sz="2400" b="1" dirty="0">
                <a:solidFill>
                  <a:srgbClr val="000066"/>
                </a:solidFill>
                <a:latin typeface="Times New Roman" panose="02020603050405020304" pitchFamily="18" charset="0"/>
                <a:ea typeface="黑体" panose="02010609060101010101" pitchFamily="2" charset="-122"/>
              </a:rPr>
              <a:t>韩国汉阳大学首尔校区的一间实验室突然传出爆炸声，火光瞬间吞噬了实验台。这场由氢氟酸处置不当引发的事故，导致四名学生受伤，其中一人面部严重灼伤。</a:t>
            </a:r>
            <a:endParaRPr lang="zh-CN" altLang="en-US" sz="2400" b="1" dirty="0">
              <a:solidFill>
                <a:srgbClr val="000066"/>
              </a:solidFill>
              <a:latin typeface="Times New Roman" panose="02020603050405020304" pitchFamily="18" charset="0"/>
              <a:ea typeface="黑体" panose="02010609060101010101" pitchFamily="2" charset="-122"/>
            </a:endParaRPr>
          </a:p>
        </p:txBody>
      </p:sp>
      <p:sp>
        <p:nvSpPr>
          <p:cNvPr id="11269" name="Text Box 2"/>
          <p:cNvSpPr txBox="1"/>
          <p:nvPr/>
        </p:nvSpPr>
        <p:spPr>
          <a:xfrm>
            <a:off x="0" y="0"/>
            <a:ext cx="9144000" cy="521970"/>
          </a:xfrm>
          <a:prstGeom prst="rect">
            <a:avLst/>
          </a:prstGeom>
          <a:solidFill>
            <a:srgbClr val="00007A"/>
          </a:solidFill>
          <a:ln w="9525">
            <a:noFill/>
          </a:ln>
        </p:spPr>
        <p:txBody>
          <a:bodyPr>
            <a:spAutoFit/>
          </a:bodyPr>
          <a:p>
            <a:pPr>
              <a:spcBef>
                <a:spcPct val="50000"/>
              </a:spcBef>
              <a:buClrTx/>
              <a:buSzTx/>
              <a:buFontTx/>
              <a:buNone/>
            </a:pPr>
            <a:r>
              <a:rPr lang="en-US" altLang="zh-CN" sz="2800" b="1" dirty="0">
                <a:solidFill>
                  <a:schemeClr val="bg1"/>
                </a:solidFill>
                <a:latin typeface="Times New Roman" panose="02020603050405020304" pitchFamily="18" charset="0"/>
                <a:sym typeface="Wingdings 2" panose="05020102010507070707" pitchFamily="18" charset="2"/>
              </a:rPr>
              <a:t> 2. </a:t>
            </a:r>
            <a:r>
              <a:rPr lang="zh-CN" altLang="en-US" sz="2800" b="1" dirty="0">
                <a:solidFill>
                  <a:schemeClr val="bg1"/>
                </a:solidFill>
                <a:latin typeface="Times New Roman" panose="02020603050405020304" pitchFamily="18" charset="0"/>
                <a:sym typeface="Wingdings 2" panose="05020102010507070707" pitchFamily="18" charset="2"/>
              </a:rPr>
              <a:t>韩国氢氟酸爆炸事故</a:t>
            </a:r>
            <a:endParaRPr lang="zh-CN" altLang="en-US" sz="2800" b="1" dirty="0">
              <a:solidFill>
                <a:schemeClr val="bg1"/>
              </a:solidFill>
              <a:latin typeface="Times New Roman" panose="02020603050405020304" pitchFamily="18" charset="0"/>
              <a:sym typeface="Wingdings 2" panose="05020102010507070707" pitchFamily="18" charset="2"/>
            </a:endParaRPr>
          </a:p>
        </p:txBody>
      </p:sp>
      <p:sp>
        <p:nvSpPr>
          <p:cNvPr id="11271" name="矩形 11270"/>
          <p:cNvSpPr/>
          <p:nvPr/>
        </p:nvSpPr>
        <p:spPr>
          <a:xfrm>
            <a:off x="9302750" y="7016750"/>
            <a:ext cx="0" cy="0"/>
          </a:xfrm>
          <a:prstGeom prst="rect">
            <a:avLst/>
          </a:prstGeom>
          <a:noFill/>
          <a:ln w="9525">
            <a:noFill/>
          </a:ln>
        </p:spPr>
        <p:txBody>
          <a:bodyPr wrap="square" anchor="ctr" anchorCtr="0"/>
          <a:p>
            <a:pPr marL="1905" indent="-1905" eaLnBrk="0" hangingPunct="0">
              <a:lnSpc>
                <a:spcPts val="165"/>
              </a:lnSpc>
              <a:buClr>
                <a:srgbClr val="000000"/>
              </a:buClr>
              <a:buSzPct val="100000"/>
              <a:buFontTx/>
              <a:buNone/>
            </a:pPr>
            <a:r>
              <a:rPr lang="zh-CN" altLang="en-US" sz="100" dirty="0">
                <a:solidFill>
                  <a:srgbClr val="000000"/>
                </a:solidFill>
                <a:latin typeface="Arial" panose="020B0604020202020204" pitchFamily="34" charset="0"/>
                <a:sym typeface="Arial" panose="020B0604020202020204" pitchFamily="34" charset="0"/>
              </a:rPr>
              <a:t>献凋和釉赶签艺丽惺冈墓瑚抑围辽擂宅锯俊讽篱馆阉精辊士恃埔嫉邹添撮实验室安全事故案例实验室安全事故案例</a:t>
            </a:r>
            <a:endParaRPr lang="zh-CN" altLang="en-US" sz="100" dirty="0">
              <a:solidFill>
                <a:srgbClr val="000000"/>
              </a:solidFill>
              <a:latin typeface="Arial" panose="020B0604020202020204" pitchFamily="34" charset="0"/>
              <a:sym typeface="Arial" panose="020B0604020202020204" pitchFamily="34" charset="0"/>
            </a:endParaRPr>
          </a:p>
        </p:txBody>
      </p:sp>
      <p:sp>
        <p:nvSpPr>
          <p:cNvPr id="10242" name="Text Box 3"/>
          <p:cNvSpPr txBox="1"/>
          <p:nvPr/>
        </p:nvSpPr>
        <p:spPr>
          <a:xfrm>
            <a:off x="250825" y="3572828"/>
            <a:ext cx="8001000" cy="2491740"/>
          </a:xfrm>
          <a:prstGeom prst="rect">
            <a:avLst/>
          </a:prstGeom>
          <a:noFill/>
          <a:ln w="9525">
            <a:noFill/>
          </a:ln>
        </p:spPr>
        <p:txBody>
          <a:bodyPr>
            <a:spAutoFit/>
          </a:bodyPr>
          <a:p>
            <a:pPr algn="just">
              <a:spcBef>
                <a:spcPct val="50000"/>
              </a:spcBef>
              <a:buClrTx/>
              <a:buSzTx/>
              <a:buFontTx/>
              <a:buNone/>
            </a:pPr>
            <a:r>
              <a:rPr lang="zh-CN" altLang="en-US" sz="2400" b="1" dirty="0">
                <a:solidFill>
                  <a:srgbClr val="CC0000"/>
                </a:solidFill>
                <a:latin typeface="Times New Roman" panose="02020603050405020304" pitchFamily="18" charset="0"/>
                <a:ea typeface="黑体" panose="02010609060101010101" pitchFamily="2" charset="-122"/>
              </a:rPr>
              <a:t>事故原因</a:t>
            </a:r>
            <a:endParaRPr lang="zh-CN" altLang="en-US" sz="2400" b="1" dirty="0">
              <a:solidFill>
                <a:srgbClr val="CC0000"/>
              </a:solidFill>
              <a:latin typeface="Times New Roman" panose="02020603050405020304" pitchFamily="18" charset="0"/>
              <a:ea typeface="黑体" panose="02010609060101010101" pitchFamily="2" charset="-122"/>
            </a:endParaRPr>
          </a:p>
          <a:p>
            <a:pPr algn="just">
              <a:spcBef>
                <a:spcPct val="50000"/>
              </a:spcBef>
              <a:buClrTx/>
              <a:buSzTx/>
              <a:buFontTx/>
              <a:buNone/>
            </a:pPr>
            <a:r>
              <a:rPr lang="zh-CN" altLang="en-US" sz="2400" b="1" dirty="0">
                <a:solidFill>
                  <a:srgbClr val="000066"/>
                </a:solidFill>
                <a:latin typeface="黑体" panose="02010609060101010101" pitchFamily="2" charset="-122"/>
                <a:ea typeface="黑体" panose="02010609060101010101" pitchFamily="2" charset="-122"/>
              </a:rPr>
              <a:t>   氢氟酸（</a:t>
            </a:r>
            <a:r>
              <a:rPr lang="en-US" altLang="zh-CN" sz="2400" b="1" dirty="0">
                <a:solidFill>
                  <a:srgbClr val="000066"/>
                </a:solidFill>
                <a:latin typeface="黑体" panose="02010609060101010101" pitchFamily="2" charset="-122"/>
                <a:ea typeface="黑体" panose="02010609060101010101" pitchFamily="2" charset="-122"/>
              </a:rPr>
              <a:t>HF</a:t>
            </a:r>
            <a:r>
              <a:rPr lang="zh-CN" altLang="en-US" sz="2400" b="1" dirty="0">
                <a:solidFill>
                  <a:srgbClr val="000066"/>
                </a:solidFill>
                <a:latin typeface="黑体" panose="02010609060101010101" pitchFamily="2" charset="-122"/>
                <a:ea typeface="黑体" panose="02010609060101010101" pitchFamily="2" charset="-122"/>
              </a:rPr>
              <a:t>）虽是弱酸，但其腐蚀性和毒性远超普通强酸。它能穿透皮肤、骨骼，甚至与钙离子结合导致全身中毒，低浓度接触后延迟数小时才出现的剧痛，常让人误判风险。本事故中，学生因未佩戴防护面罩和耐酸碱手套，直接暴露在氢氟酸飞溅的危险中，最终酿成惨剧。</a:t>
            </a:r>
            <a:endParaRPr lang="zh-CN" altLang="en-US" sz="2400" b="1" dirty="0">
              <a:solidFill>
                <a:srgbClr val="000066"/>
              </a:solidFill>
              <a:latin typeface="黑体" panose="02010609060101010101" pitchFamily="2" charset="-122"/>
              <a:ea typeface="黑体" panose="0201060906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4" name="Text Box 2"/>
          <p:cNvSpPr txBox="1"/>
          <p:nvPr/>
        </p:nvSpPr>
        <p:spPr>
          <a:xfrm>
            <a:off x="0" y="0"/>
            <a:ext cx="9144000" cy="521970"/>
          </a:xfrm>
          <a:prstGeom prst="rect">
            <a:avLst/>
          </a:prstGeom>
          <a:solidFill>
            <a:srgbClr val="00007A"/>
          </a:solidFill>
          <a:ln w="9525">
            <a:noFill/>
          </a:ln>
        </p:spPr>
        <p:txBody>
          <a:bodyPr>
            <a:spAutoFit/>
          </a:bodyPr>
          <a:p>
            <a:pPr algn="ctr">
              <a:spcBef>
                <a:spcPct val="50000"/>
              </a:spcBef>
              <a:buClrTx/>
              <a:buSzTx/>
              <a:buFontTx/>
              <a:buNone/>
            </a:pPr>
            <a:r>
              <a:rPr lang="en-US" altLang="zh-CN" sz="2800" b="1" dirty="0">
                <a:solidFill>
                  <a:schemeClr val="bg1"/>
                </a:solidFill>
                <a:latin typeface="Times New Roman" panose="02020603050405020304" pitchFamily="18" charset="0"/>
                <a:sym typeface="Wingdings 2" panose="05020102010507070707" pitchFamily="18" charset="2"/>
              </a:rPr>
              <a:t></a:t>
            </a:r>
            <a:r>
              <a:rPr lang="zh-CN" sz="2800" b="1" dirty="0">
                <a:solidFill>
                  <a:schemeClr val="bg1"/>
                </a:solidFill>
                <a:latin typeface="Times New Roman" panose="02020603050405020304" pitchFamily="18" charset="0"/>
                <a:sym typeface="Wingdings 2" panose="05020102010507070707" pitchFamily="18" charset="2"/>
              </a:rPr>
              <a:t>案例警示</a:t>
            </a:r>
            <a:endParaRPr lang="zh-CN" sz="2800" b="1" dirty="0">
              <a:solidFill>
                <a:schemeClr val="bg1"/>
              </a:solidFill>
              <a:latin typeface="Times New Roman" panose="02020603050405020304" pitchFamily="18" charset="0"/>
              <a:sym typeface="Wingdings 2" panose="05020102010507070707" pitchFamily="18" charset="2"/>
            </a:endParaRPr>
          </a:p>
        </p:txBody>
      </p:sp>
      <p:sp>
        <p:nvSpPr>
          <p:cNvPr id="10246" name="矩形 10245"/>
          <p:cNvSpPr/>
          <p:nvPr/>
        </p:nvSpPr>
        <p:spPr>
          <a:xfrm>
            <a:off x="9302750" y="7016750"/>
            <a:ext cx="0" cy="0"/>
          </a:xfrm>
          <a:prstGeom prst="rect">
            <a:avLst/>
          </a:prstGeom>
          <a:noFill/>
          <a:ln w="9525">
            <a:noFill/>
          </a:ln>
        </p:spPr>
        <p:txBody>
          <a:bodyPr wrap="square" anchor="ctr" anchorCtr="0"/>
          <a:p>
            <a:pPr marL="1905" indent="-1905" eaLnBrk="0" hangingPunct="0">
              <a:lnSpc>
                <a:spcPts val="165"/>
              </a:lnSpc>
              <a:buClr>
                <a:srgbClr val="000000"/>
              </a:buClr>
              <a:buSzPct val="100000"/>
              <a:buFontTx/>
              <a:buNone/>
            </a:pPr>
            <a:r>
              <a:rPr lang="zh-CN" altLang="en-US" sz="100" dirty="0">
                <a:solidFill>
                  <a:srgbClr val="000000"/>
                </a:solidFill>
                <a:latin typeface="Arial" panose="020B0604020202020204" pitchFamily="34" charset="0"/>
                <a:sym typeface="Arial" panose="020B0604020202020204" pitchFamily="34" charset="0"/>
              </a:rPr>
              <a:t>鼓蕉遁觉晕姿唬于鞋诗偿提泪有扬似角稳凸员毗矾貉邮患绞等糯蔬型悟钵实验室安全事故案例实验室安全事故案例</a:t>
            </a:r>
            <a:endParaRPr lang="zh-CN" altLang="en-US" sz="100" dirty="0">
              <a:solidFill>
                <a:srgbClr val="000000"/>
              </a:solidFill>
              <a:latin typeface="Arial" panose="020B0604020202020204" pitchFamily="34" charset="0"/>
              <a:sym typeface="Arial" panose="020B0604020202020204" pitchFamily="34" charset="0"/>
            </a:endParaRPr>
          </a:p>
        </p:txBody>
      </p:sp>
      <p:sp>
        <p:nvSpPr>
          <p:cNvPr id="3" name="文本框 2" descr="7b0a202020202262756c6c6574223a20227b5c2263617465676f727949645c223a5c225c222c5c2274656d706c61746549645c223a32303233313533397d220a7d0a"/>
          <p:cNvSpPr txBox="1"/>
          <p:nvPr/>
        </p:nvSpPr>
        <p:spPr>
          <a:xfrm>
            <a:off x="611505" y="1052195"/>
            <a:ext cx="7786370" cy="4950460"/>
          </a:xfrm>
          <a:prstGeom prst="rect">
            <a:avLst/>
          </a:prstGeom>
        </p:spPr>
        <p:txBody>
          <a:bodyPr>
            <a:noAutofit/>
          </a:bodyPr>
          <a:p>
            <a:pPr>
              <a:buFont typeface="Wingdings" panose="05000000000000000000" charset="0"/>
            </a:pPr>
            <a:r>
              <a:rPr lang="zh-CN" altLang="en-US" sz="2800" b="1" dirty="0">
                <a:solidFill>
                  <a:srgbClr val="000066"/>
                </a:solidFill>
                <a:latin typeface="+mj-ea"/>
                <a:ea typeface="+mj-ea"/>
                <a:cs typeface="+mj-ea"/>
                <a:sym typeface="+mn-ea"/>
              </a:rPr>
              <a:t>韩国实验室爆炸事故暴露了三大致命漏洞：</a:t>
            </a:r>
            <a:endParaRPr lang="zh-CN" altLang="en-US" sz="2400" b="1" dirty="0">
              <a:solidFill>
                <a:srgbClr val="000066"/>
              </a:solidFill>
              <a:latin typeface="+mj-ea"/>
              <a:ea typeface="+mj-ea"/>
              <a:cs typeface="+mj-ea"/>
              <a:sym typeface="+mn-ea"/>
            </a:endParaRPr>
          </a:p>
          <a:p>
            <a:pPr>
              <a:buFont typeface="Wingdings" panose="05000000000000000000" charset="0"/>
            </a:pPr>
            <a:endParaRPr lang="zh-CN" altLang="en-US" sz="2400" b="1" i="0" dirty="0">
              <a:solidFill>
                <a:srgbClr val="000066"/>
              </a:solidFill>
              <a:latin typeface="+mj-ea"/>
              <a:ea typeface="+mj-ea"/>
              <a:cs typeface="+mj-ea"/>
            </a:endParaRPr>
          </a:p>
          <a:p>
            <a:pPr marL="342900" indent="-342900">
              <a:buFont typeface="Wingdings" panose="05000000000000000000" charset="0"/>
              <a:buChar char="u"/>
            </a:pPr>
            <a:r>
              <a:rPr lang="zh-CN" altLang="en-US" sz="2400" b="1" dirty="0">
                <a:solidFill>
                  <a:srgbClr val="000066"/>
                </a:solidFill>
                <a:latin typeface="+mj-ea"/>
                <a:ea typeface="+mj-ea"/>
                <a:cs typeface="+mj-ea"/>
                <a:sym typeface="+mn-ea"/>
              </a:rPr>
              <a:t>1.安全培训流于形式</a:t>
            </a:r>
            <a:r>
              <a:rPr lang="en-US" altLang="zh-CN" sz="2400" b="1" dirty="0">
                <a:solidFill>
                  <a:srgbClr val="000066"/>
                </a:solidFill>
                <a:latin typeface="+mj-ea"/>
                <a:ea typeface="+mj-ea"/>
                <a:cs typeface="+mj-ea"/>
                <a:sym typeface="+mn-ea"/>
              </a:rPr>
              <a:t>‌</a:t>
            </a:r>
            <a:r>
              <a:rPr lang="zh-CN" altLang="en-US" sz="2400" b="1" dirty="0">
                <a:solidFill>
                  <a:srgbClr val="000066"/>
                </a:solidFill>
                <a:latin typeface="+mj-ea"/>
                <a:ea typeface="+mj-ea"/>
                <a:cs typeface="+mj-ea"/>
                <a:sym typeface="+mn-ea"/>
              </a:rPr>
              <a:t>：学生未掌握氢氟酸的特性和应急处理方法。</a:t>
            </a:r>
            <a:endParaRPr lang="zh-CN" altLang="en-US" sz="2400" b="1" dirty="0">
              <a:solidFill>
                <a:srgbClr val="000066"/>
              </a:solidFill>
              <a:latin typeface="+mj-ea"/>
              <a:ea typeface="+mj-ea"/>
              <a:cs typeface="+mj-ea"/>
              <a:sym typeface="+mn-ea"/>
            </a:endParaRPr>
          </a:p>
          <a:p>
            <a:pPr marL="342900" indent="-342900">
              <a:buFont typeface="Wingdings" panose="05000000000000000000" charset="0"/>
              <a:buChar char="u"/>
            </a:pPr>
            <a:endParaRPr lang="zh-CN" altLang="en-US" sz="2400" b="1" dirty="0">
              <a:solidFill>
                <a:srgbClr val="000066"/>
              </a:solidFill>
              <a:latin typeface="+mj-ea"/>
              <a:ea typeface="+mj-ea"/>
              <a:cs typeface="+mj-ea"/>
              <a:sym typeface="+mn-ea"/>
            </a:endParaRPr>
          </a:p>
          <a:p>
            <a:pPr marL="342900" indent="-342900">
              <a:buFont typeface="Wingdings" panose="05000000000000000000" charset="0"/>
              <a:buChar char="u"/>
            </a:pPr>
            <a:r>
              <a:rPr lang="zh-CN" altLang="en-US" sz="2400" b="1" dirty="0">
                <a:solidFill>
                  <a:srgbClr val="000066"/>
                </a:solidFill>
                <a:latin typeface="+mj-ea"/>
                <a:ea typeface="+mj-ea"/>
                <a:cs typeface="+mj-ea"/>
                <a:sym typeface="+mn-ea"/>
              </a:rPr>
              <a:t>2.防护装备缺失</a:t>
            </a:r>
            <a:r>
              <a:rPr lang="en-US" altLang="zh-CN" sz="2400" b="1" dirty="0">
                <a:solidFill>
                  <a:srgbClr val="000066"/>
                </a:solidFill>
                <a:latin typeface="+mj-ea"/>
                <a:ea typeface="+mj-ea"/>
                <a:cs typeface="+mj-ea"/>
                <a:sym typeface="+mn-ea"/>
              </a:rPr>
              <a:t>‌</a:t>
            </a:r>
            <a:r>
              <a:rPr lang="zh-CN" altLang="en-US" sz="2400" b="1" dirty="0">
                <a:solidFill>
                  <a:srgbClr val="000066"/>
                </a:solidFill>
                <a:latin typeface="+mj-ea"/>
                <a:ea typeface="+mj-ea"/>
                <a:cs typeface="+mj-ea"/>
                <a:sym typeface="+mn-ea"/>
              </a:rPr>
              <a:t>：实验室未强制要求佩戴防溅面罩和专用手套。</a:t>
            </a:r>
            <a:endParaRPr lang="zh-CN" altLang="en-US" sz="2400" b="1" i="0" dirty="0">
              <a:solidFill>
                <a:srgbClr val="000066"/>
              </a:solidFill>
              <a:latin typeface="+mj-ea"/>
              <a:ea typeface="+mj-ea"/>
              <a:cs typeface="+mj-ea"/>
            </a:endParaRPr>
          </a:p>
          <a:p>
            <a:pPr marL="342900" indent="-342900">
              <a:buFont typeface="Wingdings" panose="05000000000000000000" charset="0"/>
              <a:buChar char="u"/>
            </a:pPr>
            <a:endParaRPr lang="zh-CN" altLang="en-US" sz="2400" b="1" dirty="0">
              <a:solidFill>
                <a:srgbClr val="000066"/>
              </a:solidFill>
              <a:latin typeface="+mj-ea"/>
              <a:ea typeface="+mj-ea"/>
              <a:cs typeface="+mj-ea"/>
              <a:sym typeface="+mn-ea"/>
            </a:endParaRPr>
          </a:p>
          <a:p>
            <a:pPr marL="342900" indent="-342900">
              <a:buFont typeface="Wingdings" panose="05000000000000000000" charset="0"/>
              <a:buChar char="u"/>
            </a:pPr>
            <a:r>
              <a:rPr lang="zh-CN" altLang="en-US" sz="2400" b="1" dirty="0">
                <a:solidFill>
                  <a:srgbClr val="000066"/>
                </a:solidFill>
                <a:latin typeface="+mj-ea"/>
                <a:ea typeface="+mj-ea"/>
                <a:cs typeface="+mj-ea"/>
                <a:sym typeface="+mn-ea"/>
              </a:rPr>
              <a:t>3.应急预案空白</a:t>
            </a:r>
            <a:r>
              <a:rPr lang="en-US" altLang="zh-CN" sz="2400" b="1" dirty="0">
                <a:solidFill>
                  <a:srgbClr val="000066"/>
                </a:solidFill>
                <a:latin typeface="+mj-ea"/>
                <a:ea typeface="+mj-ea"/>
                <a:cs typeface="+mj-ea"/>
                <a:sym typeface="+mn-ea"/>
              </a:rPr>
              <a:t>‌</a:t>
            </a:r>
            <a:r>
              <a:rPr lang="zh-CN" altLang="en-US" sz="2400" b="1" dirty="0">
                <a:solidFill>
                  <a:srgbClr val="000066"/>
                </a:solidFill>
                <a:latin typeface="+mj-ea"/>
                <a:ea typeface="+mj-ea"/>
                <a:cs typeface="+mj-ea"/>
                <a:sym typeface="+mn-ea"/>
              </a:rPr>
              <a:t>：事故发生后，现场缺乏紧急喷淋设备，延误了黄金救治时间。</a:t>
            </a:r>
            <a:endParaRPr lang="zh-CN" altLang="en-US" sz="2400" b="1" i="0" dirty="0">
              <a:solidFill>
                <a:srgbClr val="000066"/>
              </a:solidFill>
              <a:latin typeface="+mj-ea"/>
              <a:ea typeface="+mj-ea"/>
              <a:cs typeface="+mj-ea"/>
            </a:endParaRPr>
          </a:p>
          <a:p>
            <a:pPr>
              <a:buFont typeface="Wingdings" panose="05000000000000000000" charset="0"/>
            </a:pPr>
            <a:endParaRPr lang="zh-CN" altLang="en-US" sz="2400" b="1" i="0" dirty="0">
              <a:solidFill>
                <a:srgbClr val="000066"/>
              </a:solidFill>
              <a:latin typeface="+mj-ea"/>
              <a:ea typeface="+mj-ea"/>
              <a:cs typeface="+mj-ea"/>
            </a:endParaRPr>
          </a:p>
        </p:txBody>
      </p:sp>
      <p:pic>
        <p:nvPicPr>
          <p:cNvPr id="43011" name="图片 2" descr="u=3663346381,4075383733&amp;fm=21&amp;gp=0.jpg"/>
          <p:cNvPicPr>
            <a:picLocks noChangeAspect="1"/>
          </p:cNvPicPr>
          <p:nvPr/>
        </p:nvPicPr>
        <p:blipFill>
          <a:blip r:embed="rId1">
            <a:alphaModFix amt="20000"/>
          </a:blip>
          <a:stretch>
            <a:fillRect/>
          </a:stretch>
        </p:blipFill>
        <p:spPr>
          <a:xfrm>
            <a:off x="6732270" y="4968240"/>
            <a:ext cx="1379220" cy="1034415"/>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4" name="Text Box 2"/>
          <p:cNvSpPr txBox="1"/>
          <p:nvPr/>
        </p:nvSpPr>
        <p:spPr>
          <a:xfrm>
            <a:off x="0" y="0"/>
            <a:ext cx="9144000" cy="521970"/>
          </a:xfrm>
          <a:prstGeom prst="rect">
            <a:avLst/>
          </a:prstGeom>
          <a:solidFill>
            <a:srgbClr val="00007A"/>
          </a:solidFill>
          <a:ln w="9525">
            <a:noFill/>
          </a:ln>
        </p:spPr>
        <p:txBody>
          <a:bodyPr>
            <a:spAutoFit/>
          </a:bodyPr>
          <a:p>
            <a:pPr algn="ctr">
              <a:spcBef>
                <a:spcPct val="50000"/>
              </a:spcBef>
              <a:buClrTx/>
              <a:buSzTx/>
              <a:buFontTx/>
              <a:buNone/>
            </a:pPr>
            <a:r>
              <a:rPr lang="en-US" altLang="zh-CN" sz="2800" b="1" dirty="0">
                <a:solidFill>
                  <a:schemeClr val="bg1"/>
                </a:solidFill>
                <a:latin typeface="Times New Roman" panose="02020603050405020304" pitchFamily="18" charset="0"/>
                <a:sym typeface="Wingdings 2" panose="05020102010507070707" pitchFamily="18" charset="2"/>
              </a:rPr>
              <a:t></a:t>
            </a:r>
            <a:r>
              <a:rPr lang="zh-CN" sz="2800" b="1" dirty="0">
                <a:solidFill>
                  <a:schemeClr val="bg1"/>
                </a:solidFill>
                <a:latin typeface="Times New Roman" panose="02020603050405020304" pitchFamily="18" charset="0"/>
                <a:sym typeface="Wingdings 2" panose="05020102010507070707" pitchFamily="18" charset="2"/>
              </a:rPr>
              <a:t>案例警示</a:t>
            </a:r>
            <a:endParaRPr lang="zh-CN" sz="2800" b="1" dirty="0">
              <a:solidFill>
                <a:schemeClr val="bg1"/>
              </a:solidFill>
              <a:latin typeface="Times New Roman" panose="02020603050405020304" pitchFamily="18" charset="0"/>
              <a:sym typeface="Wingdings 2" panose="05020102010507070707" pitchFamily="18" charset="2"/>
            </a:endParaRPr>
          </a:p>
        </p:txBody>
      </p:sp>
      <p:sp>
        <p:nvSpPr>
          <p:cNvPr id="10246" name="矩形 10245"/>
          <p:cNvSpPr/>
          <p:nvPr/>
        </p:nvSpPr>
        <p:spPr>
          <a:xfrm>
            <a:off x="9302750" y="7016750"/>
            <a:ext cx="0" cy="0"/>
          </a:xfrm>
          <a:prstGeom prst="rect">
            <a:avLst/>
          </a:prstGeom>
          <a:noFill/>
          <a:ln w="9525">
            <a:noFill/>
          </a:ln>
        </p:spPr>
        <p:txBody>
          <a:bodyPr wrap="square" anchor="ctr" anchorCtr="0"/>
          <a:p>
            <a:pPr marL="1905" indent="-1905" eaLnBrk="0" hangingPunct="0">
              <a:lnSpc>
                <a:spcPts val="165"/>
              </a:lnSpc>
              <a:buClr>
                <a:srgbClr val="000000"/>
              </a:buClr>
              <a:buSzPct val="100000"/>
              <a:buFontTx/>
              <a:buNone/>
            </a:pPr>
            <a:r>
              <a:rPr lang="zh-CN" altLang="en-US" sz="100" dirty="0">
                <a:solidFill>
                  <a:srgbClr val="000000"/>
                </a:solidFill>
                <a:latin typeface="Arial" panose="020B0604020202020204" pitchFamily="34" charset="0"/>
                <a:sym typeface="Arial" panose="020B0604020202020204" pitchFamily="34" charset="0"/>
              </a:rPr>
              <a:t>鼓蕉遁觉晕姿唬于鞋诗偿提泪有扬似角稳凸员毗矾貉邮患绞等糯蔬型悟钵实验室安全事故案例实验室安全事故案例</a:t>
            </a:r>
            <a:endParaRPr lang="zh-CN" altLang="en-US" sz="100" dirty="0">
              <a:solidFill>
                <a:srgbClr val="000000"/>
              </a:solidFill>
              <a:latin typeface="Arial" panose="020B0604020202020204" pitchFamily="34" charset="0"/>
              <a:sym typeface="Arial" panose="020B0604020202020204" pitchFamily="34" charset="0"/>
            </a:endParaRPr>
          </a:p>
        </p:txBody>
      </p:sp>
      <p:sp>
        <p:nvSpPr>
          <p:cNvPr id="3" name="文本框 2" descr="7b0a202020202262756c6c6574223a20227b5c2263617465676f727949645c223a5c225c222c5c2274656d706c61746549645c223a32303233313533397d220a7d0a"/>
          <p:cNvSpPr txBox="1"/>
          <p:nvPr/>
        </p:nvSpPr>
        <p:spPr>
          <a:xfrm>
            <a:off x="539750" y="908685"/>
            <a:ext cx="7786370" cy="4950460"/>
          </a:xfrm>
          <a:prstGeom prst="rect">
            <a:avLst/>
          </a:prstGeom>
        </p:spPr>
        <p:txBody>
          <a:bodyPr>
            <a:noAutofit/>
          </a:bodyPr>
          <a:p>
            <a:pPr>
              <a:buFont typeface="Wingdings" panose="05000000000000000000" charset="0"/>
            </a:pPr>
            <a:r>
              <a:rPr lang="zh-CN" altLang="en-US" sz="2800" b="1" i="0" dirty="0">
                <a:solidFill>
                  <a:srgbClr val="000066"/>
                </a:solidFill>
                <a:latin typeface="+mj-ea"/>
                <a:ea typeface="+mj-ea"/>
                <a:cs typeface="+mj-ea"/>
              </a:rPr>
              <a:t>防患未然：实验室安全的</a:t>
            </a:r>
            <a:r>
              <a:rPr lang="en-US" altLang="zh-CN" sz="2800" b="1" i="0" dirty="0">
                <a:solidFill>
                  <a:srgbClr val="000066"/>
                </a:solidFill>
                <a:latin typeface="+mj-ea"/>
                <a:ea typeface="+mj-ea"/>
                <a:cs typeface="+mj-ea"/>
              </a:rPr>
              <a:t>“</a:t>
            </a:r>
            <a:r>
              <a:rPr lang="zh-CN" altLang="en-US" sz="2800" b="1" i="0" dirty="0">
                <a:solidFill>
                  <a:srgbClr val="000066"/>
                </a:solidFill>
                <a:latin typeface="+mj-ea"/>
                <a:ea typeface="+mj-ea"/>
                <a:cs typeface="+mj-ea"/>
              </a:rPr>
              <a:t>三道防线</a:t>
            </a:r>
            <a:r>
              <a:rPr lang="en-US" altLang="zh-CN" sz="2800" b="1" i="0" dirty="0">
                <a:solidFill>
                  <a:srgbClr val="000066"/>
                </a:solidFill>
                <a:latin typeface="+mj-ea"/>
                <a:ea typeface="+mj-ea"/>
                <a:cs typeface="+mj-ea"/>
              </a:rPr>
              <a:t>”</a:t>
            </a:r>
            <a:endParaRPr lang="en-US" altLang="zh-CN" sz="2800" b="1" i="0" dirty="0">
              <a:solidFill>
                <a:srgbClr val="000066"/>
              </a:solidFill>
              <a:latin typeface="+mj-ea"/>
              <a:ea typeface="+mj-ea"/>
              <a:cs typeface="+mj-ea"/>
            </a:endParaRPr>
          </a:p>
          <a:p>
            <a:pPr marL="342900" indent="-342900">
              <a:buFont typeface="Wingdings" panose="05000000000000000000" charset="0"/>
              <a:buChar char="u"/>
            </a:pPr>
            <a:endParaRPr lang="en-US" altLang="zh-CN" sz="2000" b="1" i="0" dirty="0">
              <a:solidFill>
                <a:srgbClr val="000066"/>
              </a:solidFill>
              <a:latin typeface="+mj-ea"/>
              <a:ea typeface="+mj-ea"/>
              <a:cs typeface="+mj-ea"/>
            </a:endParaRPr>
          </a:p>
          <a:p>
            <a:pPr marL="342900" indent="-342900">
              <a:buFont typeface="Wingdings" panose="05000000000000000000" charset="0"/>
              <a:buChar char="u"/>
            </a:pPr>
            <a:r>
              <a:rPr lang="en-US" altLang="zh-CN" sz="2000" b="1" i="0" dirty="0">
                <a:solidFill>
                  <a:srgbClr val="000066"/>
                </a:solidFill>
                <a:latin typeface="+mj-ea"/>
                <a:ea typeface="+mj-ea"/>
                <a:cs typeface="+mj-ea"/>
              </a:rPr>
              <a:t>1.</a:t>
            </a:r>
            <a:r>
              <a:rPr lang="zh-CN" altLang="en-US" sz="2000" b="1" i="0" dirty="0">
                <a:solidFill>
                  <a:srgbClr val="000066"/>
                </a:solidFill>
                <a:latin typeface="+mj-ea"/>
                <a:ea typeface="+mj-ea"/>
                <a:cs typeface="+mj-ea"/>
              </a:rPr>
              <a:t>事前防控：从源头杜绝风险</a:t>
            </a:r>
            <a:r>
              <a:rPr lang="en-US" altLang="zh-CN" sz="2000" b="1" i="0" dirty="0">
                <a:solidFill>
                  <a:srgbClr val="000066"/>
                </a:solidFill>
                <a:latin typeface="+mj-ea"/>
                <a:ea typeface="+mj-ea"/>
                <a:cs typeface="+mj-ea"/>
              </a:rPr>
              <a:t>‌</a:t>
            </a:r>
            <a:endParaRPr lang="en-US" altLang="zh-CN" sz="2000" b="1" i="0" dirty="0">
              <a:solidFill>
                <a:srgbClr val="000066"/>
              </a:solidFill>
              <a:latin typeface="+mj-ea"/>
              <a:ea typeface="+mj-ea"/>
              <a:cs typeface="+mj-ea"/>
            </a:endParaRPr>
          </a:p>
          <a:p>
            <a:pPr>
              <a:buFont typeface="Wingdings" panose="05000000000000000000" charset="0"/>
            </a:pPr>
            <a:r>
              <a:rPr lang="en-US" altLang="zh-CN" sz="2000" b="1" i="0" dirty="0">
                <a:solidFill>
                  <a:srgbClr val="000066"/>
                </a:solidFill>
                <a:latin typeface="+mj-ea"/>
                <a:ea typeface="+mj-ea"/>
                <a:cs typeface="+mj-ea"/>
              </a:rPr>
              <a:t>    </a:t>
            </a:r>
            <a:r>
              <a:rPr lang="zh-CN" altLang="en-US" sz="2000" b="1" i="0" dirty="0">
                <a:solidFill>
                  <a:srgbClr val="000066"/>
                </a:solidFill>
                <a:latin typeface="+mj-ea"/>
                <a:ea typeface="+mj-ea"/>
                <a:cs typeface="+mj-ea"/>
              </a:rPr>
              <a:t>分级管理</a:t>
            </a:r>
            <a:r>
              <a:rPr lang="en-US" altLang="zh-CN" sz="2000" b="1" i="0" dirty="0">
                <a:solidFill>
                  <a:srgbClr val="000066"/>
                </a:solidFill>
                <a:latin typeface="+mj-ea"/>
                <a:ea typeface="+mj-ea"/>
                <a:cs typeface="+mj-ea"/>
              </a:rPr>
              <a:t>‌</a:t>
            </a:r>
            <a:r>
              <a:rPr lang="zh-CN" altLang="en-US" sz="2000" b="1" i="0" dirty="0">
                <a:solidFill>
                  <a:srgbClr val="000066"/>
                </a:solidFill>
                <a:latin typeface="+mj-ea"/>
                <a:ea typeface="+mj-ea"/>
                <a:cs typeface="+mj-ea"/>
              </a:rPr>
              <a:t>：对氢氟酸等高危化学品实行</a:t>
            </a:r>
            <a:r>
              <a:rPr lang="en-US" altLang="zh-CN" sz="2000" b="1" i="0" dirty="0">
                <a:solidFill>
                  <a:srgbClr val="000066"/>
                </a:solidFill>
                <a:latin typeface="+mj-ea"/>
                <a:ea typeface="+mj-ea"/>
                <a:cs typeface="+mj-ea"/>
              </a:rPr>
              <a:t>“</a:t>
            </a:r>
            <a:r>
              <a:rPr lang="zh-CN" altLang="en-US" sz="2000" b="1" i="0" dirty="0">
                <a:solidFill>
                  <a:srgbClr val="000066"/>
                </a:solidFill>
                <a:latin typeface="+mj-ea"/>
                <a:ea typeface="+mj-ea"/>
                <a:cs typeface="+mj-ea"/>
              </a:rPr>
              <a:t>双人双锁</a:t>
            </a:r>
            <a:r>
              <a:rPr lang="en-US" altLang="zh-CN" sz="2000" b="1" i="0" dirty="0">
                <a:solidFill>
                  <a:srgbClr val="000066"/>
                </a:solidFill>
                <a:latin typeface="+mj-ea"/>
                <a:ea typeface="+mj-ea"/>
                <a:cs typeface="+mj-ea"/>
              </a:rPr>
              <a:t>”</a:t>
            </a:r>
            <a:r>
              <a:rPr lang="zh-CN" altLang="en-US" sz="2000" b="1" i="0" dirty="0">
                <a:solidFill>
                  <a:srgbClr val="000066"/>
                </a:solidFill>
                <a:latin typeface="+mj-ea"/>
                <a:ea typeface="+mj-ea"/>
                <a:cs typeface="+mj-ea"/>
              </a:rPr>
              <a:t>制度，使用前需经安全员审批。</a:t>
            </a:r>
            <a:endParaRPr lang="zh-CN" altLang="en-US" sz="2000" b="1" i="0" dirty="0">
              <a:solidFill>
                <a:srgbClr val="000066"/>
              </a:solidFill>
              <a:latin typeface="+mj-ea"/>
              <a:ea typeface="+mj-ea"/>
              <a:cs typeface="+mj-ea"/>
            </a:endParaRPr>
          </a:p>
          <a:p>
            <a:pPr>
              <a:buFont typeface="Wingdings" panose="05000000000000000000" charset="0"/>
            </a:pPr>
            <a:r>
              <a:rPr lang="zh-CN" altLang="en-US" sz="2000" b="1" i="0" dirty="0">
                <a:solidFill>
                  <a:srgbClr val="000066"/>
                </a:solidFill>
                <a:latin typeface="+mj-ea"/>
                <a:ea typeface="+mj-ea"/>
                <a:cs typeface="+mj-ea"/>
              </a:rPr>
              <a:t>硬件升级</a:t>
            </a:r>
            <a:r>
              <a:rPr lang="en-US" altLang="zh-CN" sz="2000" b="1" i="0" dirty="0">
                <a:solidFill>
                  <a:srgbClr val="000066"/>
                </a:solidFill>
                <a:latin typeface="+mj-ea"/>
                <a:ea typeface="+mj-ea"/>
                <a:cs typeface="+mj-ea"/>
              </a:rPr>
              <a:t>‌</a:t>
            </a:r>
            <a:r>
              <a:rPr lang="zh-CN" altLang="en-US" sz="2000" b="1" i="0" dirty="0">
                <a:solidFill>
                  <a:srgbClr val="000066"/>
                </a:solidFill>
                <a:latin typeface="+mj-ea"/>
                <a:ea typeface="+mj-ea"/>
                <a:cs typeface="+mj-ea"/>
              </a:rPr>
              <a:t>：配备防爆柜、自动喷淋装置、应急洗眼器等设备。</a:t>
            </a:r>
            <a:endParaRPr lang="zh-CN" altLang="en-US" sz="2000" b="1" i="0" dirty="0">
              <a:solidFill>
                <a:srgbClr val="000066"/>
              </a:solidFill>
              <a:latin typeface="+mj-ea"/>
              <a:ea typeface="+mj-ea"/>
              <a:cs typeface="+mj-ea"/>
            </a:endParaRPr>
          </a:p>
          <a:p>
            <a:pPr>
              <a:buFont typeface="Wingdings" panose="05000000000000000000" charset="0"/>
            </a:pPr>
            <a:r>
              <a:rPr lang="zh-CN" altLang="en-US" sz="2000" b="1" i="0" dirty="0">
                <a:solidFill>
                  <a:srgbClr val="000066"/>
                </a:solidFill>
                <a:latin typeface="+mj-ea"/>
                <a:ea typeface="+mj-ea"/>
                <a:cs typeface="+mj-ea"/>
              </a:rPr>
              <a:t>模拟演练</a:t>
            </a:r>
            <a:r>
              <a:rPr lang="en-US" altLang="zh-CN" sz="2000" b="1" i="0" dirty="0">
                <a:solidFill>
                  <a:srgbClr val="000066"/>
                </a:solidFill>
                <a:latin typeface="+mj-ea"/>
                <a:ea typeface="+mj-ea"/>
                <a:cs typeface="+mj-ea"/>
              </a:rPr>
              <a:t>‌</a:t>
            </a:r>
            <a:r>
              <a:rPr lang="zh-CN" altLang="en-US" sz="2000" b="1" i="0" dirty="0">
                <a:solidFill>
                  <a:srgbClr val="000066"/>
                </a:solidFill>
                <a:latin typeface="+mj-ea"/>
                <a:ea typeface="+mj-ea"/>
                <a:cs typeface="+mj-ea"/>
              </a:rPr>
              <a:t>：每季度开展泄漏、灼伤等场景的应急演习。</a:t>
            </a:r>
            <a:endParaRPr lang="zh-CN" altLang="en-US" sz="2000" b="1" i="0" dirty="0">
              <a:solidFill>
                <a:srgbClr val="000066"/>
              </a:solidFill>
              <a:latin typeface="+mj-ea"/>
              <a:ea typeface="+mj-ea"/>
              <a:cs typeface="+mj-ea"/>
            </a:endParaRPr>
          </a:p>
          <a:p>
            <a:pPr marL="342900" indent="-342900">
              <a:buFont typeface="Wingdings" panose="05000000000000000000" charset="0"/>
              <a:buChar char="u"/>
            </a:pPr>
            <a:endParaRPr lang="en-US" altLang="zh-CN" sz="2000" b="1" i="0" dirty="0">
              <a:solidFill>
                <a:srgbClr val="000066"/>
              </a:solidFill>
              <a:latin typeface="+mj-ea"/>
              <a:ea typeface="+mj-ea"/>
              <a:cs typeface="+mj-ea"/>
            </a:endParaRPr>
          </a:p>
          <a:p>
            <a:pPr marL="342900" indent="-342900">
              <a:buFont typeface="Wingdings" panose="05000000000000000000" charset="0"/>
              <a:buChar char="u"/>
            </a:pPr>
            <a:r>
              <a:rPr lang="en-US" altLang="zh-CN" sz="2000" b="1" i="0" dirty="0">
                <a:solidFill>
                  <a:srgbClr val="000066"/>
                </a:solidFill>
                <a:latin typeface="+mj-ea"/>
                <a:ea typeface="+mj-ea"/>
                <a:cs typeface="+mj-ea"/>
              </a:rPr>
              <a:t>2.</a:t>
            </a:r>
            <a:r>
              <a:rPr lang="zh-CN" altLang="en-US" sz="2000" b="1" i="0" dirty="0">
                <a:solidFill>
                  <a:srgbClr val="000066"/>
                </a:solidFill>
                <a:latin typeface="+mj-ea"/>
                <a:ea typeface="+mj-ea"/>
                <a:cs typeface="+mj-ea"/>
              </a:rPr>
              <a:t>事中监管：操作流程的</a:t>
            </a:r>
            <a:r>
              <a:rPr lang="en-US" altLang="zh-CN" sz="2000" b="1" i="0" dirty="0">
                <a:solidFill>
                  <a:srgbClr val="000066"/>
                </a:solidFill>
                <a:latin typeface="+mj-ea"/>
                <a:ea typeface="+mj-ea"/>
                <a:cs typeface="+mj-ea"/>
              </a:rPr>
              <a:t>“</a:t>
            </a:r>
            <a:r>
              <a:rPr lang="zh-CN" altLang="en-US" sz="2000" b="1" i="0" dirty="0">
                <a:solidFill>
                  <a:srgbClr val="000066"/>
                </a:solidFill>
                <a:latin typeface="+mj-ea"/>
                <a:ea typeface="+mj-ea"/>
                <a:cs typeface="+mj-ea"/>
              </a:rPr>
              <a:t>铁律</a:t>
            </a:r>
            <a:r>
              <a:rPr lang="en-US" altLang="zh-CN" sz="2000" b="1" i="0" dirty="0">
                <a:solidFill>
                  <a:srgbClr val="000066"/>
                </a:solidFill>
                <a:latin typeface="+mj-ea"/>
                <a:ea typeface="+mj-ea"/>
                <a:cs typeface="+mj-ea"/>
              </a:rPr>
              <a:t>”‌</a:t>
            </a:r>
            <a:endParaRPr lang="en-US" altLang="zh-CN" sz="2000" b="1" i="0" dirty="0">
              <a:solidFill>
                <a:srgbClr val="000066"/>
              </a:solidFill>
              <a:latin typeface="+mj-ea"/>
              <a:ea typeface="+mj-ea"/>
              <a:cs typeface="+mj-ea"/>
            </a:endParaRPr>
          </a:p>
          <a:p>
            <a:pPr>
              <a:buFont typeface="Wingdings" panose="05000000000000000000" charset="0"/>
            </a:pPr>
            <a:r>
              <a:rPr lang="en-US" altLang="zh-CN" sz="2000" b="1" i="0" dirty="0">
                <a:solidFill>
                  <a:srgbClr val="000066"/>
                </a:solidFill>
                <a:latin typeface="+mj-ea"/>
                <a:ea typeface="+mj-ea"/>
                <a:cs typeface="+mj-ea"/>
              </a:rPr>
              <a:t>   </a:t>
            </a:r>
            <a:r>
              <a:rPr lang="zh-CN" altLang="en-US" sz="2000" b="1" i="0" dirty="0">
                <a:solidFill>
                  <a:srgbClr val="000066"/>
                </a:solidFill>
                <a:latin typeface="+mj-ea"/>
                <a:ea typeface="+mj-ea"/>
                <a:cs typeface="+mj-ea"/>
              </a:rPr>
              <a:t>强制穿戴防化服、护目镜及耐酸手套；操作台设置透明防护挡板，避免飞溅；实时监控实验室空气质量，超标立即报警。</a:t>
            </a:r>
            <a:endParaRPr lang="zh-CN" altLang="en-US" sz="2000" b="1" i="0" dirty="0">
              <a:solidFill>
                <a:srgbClr val="000066"/>
              </a:solidFill>
              <a:latin typeface="+mj-ea"/>
              <a:ea typeface="+mj-ea"/>
              <a:cs typeface="+mj-ea"/>
            </a:endParaRPr>
          </a:p>
          <a:p>
            <a:pPr marL="342900" indent="-342900">
              <a:buFont typeface="Wingdings" panose="05000000000000000000" charset="0"/>
              <a:buChar char="u"/>
            </a:pPr>
            <a:endParaRPr lang="en-US" altLang="zh-CN" sz="2000" b="1" i="0" dirty="0">
              <a:solidFill>
                <a:srgbClr val="000066"/>
              </a:solidFill>
              <a:latin typeface="+mj-ea"/>
              <a:ea typeface="+mj-ea"/>
              <a:cs typeface="+mj-ea"/>
            </a:endParaRPr>
          </a:p>
          <a:p>
            <a:pPr marL="342900" indent="-342900">
              <a:buFont typeface="Wingdings" panose="05000000000000000000" charset="0"/>
              <a:buChar char="u"/>
            </a:pPr>
            <a:r>
              <a:rPr lang="en-US" altLang="zh-CN" sz="2000" b="1" i="0" dirty="0">
                <a:solidFill>
                  <a:srgbClr val="000066"/>
                </a:solidFill>
                <a:latin typeface="+mj-ea"/>
                <a:ea typeface="+mj-ea"/>
                <a:cs typeface="+mj-ea"/>
              </a:rPr>
              <a:t>3.</a:t>
            </a:r>
            <a:r>
              <a:rPr lang="zh-CN" altLang="en-US" sz="2000" b="1" i="0" dirty="0">
                <a:solidFill>
                  <a:srgbClr val="000066"/>
                </a:solidFill>
                <a:latin typeface="+mj-ea"/>
                <a:ea typeface="+mj-ea"/>
                <a:cs typeface="+mj-ea"/>
              </a:rPr>
              <a:t>事后急救：与死神抢时间</a:t>
            </a:r>
            <a:r>
              <a:rPr lang="en-US" altLang="zh-CN" sz="2000" b="1" i="0" dirty="0">
                <a:solidFill>
                  <a:srgbClr val="000066"/>
                </a:solidFill>
                <a:latin typeface="+mj-ea"/>
                <a:ea typeface="+mj-ea"/>
                <a:cs typeface="+mj-ea"/>
              </a:rPr>
              <a:t>‌</a:t>
            </a:r>
            <a:endParaRPr lang="en-US" altLang="zh-CN" sz="2000" b="1" i="0" dirty="0">
              <a:solidFill>
                <a:srgbClr val="000066"/>
              </a:solidFill>
              <a:latin typeface="+mj-ea"/>
              <a:ea typeface="+mj-ea"/>
              <a:cs typeface="+mj-ea"/>
            </a:endParaRPr>
          </a:p>
          <a:p>
            <a:pPr>
              <a:buFont typeface="Wingdings" panose="05000000000000000000" charset="0"/>
            </a:pPr>
            <a:r>
              <a:rPr lang="en-US" altLang="zh-CN" sz="2000" b="1" i="0" dirty="0">
                <a:solidFill>
                  <a:srgbClr val="000066"/>
                </a:solidFill>
                <a:latin typeface="+mj-ea"/>
                <a:ea typeface="+mj-ea"/>
                <a:cs typeface="+mj-ea"/>
              </a:rPr>
              <a:t>    </a:t>
            </a:r>
            <a:r>
              <a:rPr lang="zh-CN" altLang="en-US" sz="2000" b="1" i="0" dirty="0">
                <a:solidFill>
                  <a:srgbClr val="000066"/>
                </a:solidFill>
                <a:latin typeface="+mj-ea"/>
                <a:ea typeface="+mj-ea"/>
                <a:cs typeface="+mj-ea"/>
              </a:rPr>
              <a:t>接触氢氟酸后，立即用清水冲洗</a:t>
            </a:r>
            <a:r>
              <a:rPr lang="en-US" altLang="zh-CN" sz="2000" b="1" i="0" dirty="0">
                <a:solidFill>
                  <a:srgbClr val="000066"/>
                </a:solidFill>
                <a:latin typeface="+mj-ea"/>
                <a:ea typeface="+mj-ea"/>
                <a:cs typeface="+mj-ea"/>
              </a:rPr>
              <a:t>15</a:t>
            </a:r>
            <a:r>
              <a:rPr lang="zh-CN" altLang="en-US" sz="2000" b="1" i="0" dirty="0">
                <a:solidFill>
                  <a:srgbClr val="000066"/>
                </a:solidFill>
                <a:latin typeface="+mj-ea"/>
                <a:ea typeface="+mj-ea"/>
                <a:cs typeface="+mj-ea"/>
              </a:rPr>
              <a:t>分钟以上，并涂抹葡萄糖酸钙凝胶；建立</a:t>
            </a:r>
            <a:r>
              <a:rPr lang="en-US" altLang="zh-CN" sz="2000" b="1" i="0" dirty="0">
                <a:solidFill>
                  <a:srgbClr val="000066"/>
                </a:solidFill>
                <a:latin typeface="+mj-ea"/>
                <a:ea typeface="+mj-ea"/>
                <a:cs typeface="+mj-ea"/>
              </a:rPr>
              <a:t>“</a:t>
            </a:r>
            <a:r>
              <a:rPr lang="zh-CN" altLang="en-US" sz="2000" b="1" i="0" dirty="0">
                <a:solidFill>
                  <a:srgbClr val="000066"/>
                </a:solidFill>
                <a:latin typeface="+mj-ea"/>
                <a:ea typeface="+mj-ea"/>
                <a:cs typeface="+mj-ea"/>
              </a:rPr>
              <a:t>实验室</a:t>
            </a:r>
            <a:r>
              <a:rPr lang="en-US" altLang="zh-CN" sz="2000" b="1" i="0" dirty="0">
                <a:solidFill>
                  <a:srgbClr val="000066"/>
                </a:solidFill>
                <a:latin typeface="+mj-ea"/>
                <a:ea typeface="+mj-ea"/>
                <a:cs typeface="+mj-ea"/>
              </a:rPr>
              <a:t>-</a:t>
            </a:r>
            <a:r>
              <a:rPr lang="zh-CN" altLang="en-US" sz="2000" b="1" i="0" dirty="0">
                <a:solidFill>
                  <a:srgbClr val="000066"/>
                </a:solidFill>
                <a:latin typeface="+mj-ea"/>
                <a:ea typeface="+mj-ea"/>
                <a:cs typeface="+mj-ea"/>
              </a:rPr>
              <a:t>医院</a:t>
            </a:r>
            <a:r>
              <a:rPr lang="en-US" altLang="zh-CN" sz="2000" b="1" i="0" dirty="0">
                <a:solidFill>
                  <a:srgbClr val="000066"/>
                </a:solidFill>
                <a:latin typeface="+mj-ea"/>
                <a:ea typeface="+mj-ea"/>
                <a:cs typeface="+mj-ea"/>
              </a:rPr>
              <a:t>”</a:t>
            </a:r>
            <a:r>
              <a:rPr lang="zh-CN" altLang="en-US" sz="2000" b="1" i="0" dirty="0">
                <a:solidFill>
                  <a:srgbClr val="000066"/>
                </a:solidFill>
                <a:latin typeface="+mj-ea"/>
                <a:ea typeface="+mj-ea"/>
                <a:cs typeface="+mj-ea"/>
              </a:rPr>
              <a:t>急救绿色通道，确保伤者</a:t>
            </a:r>
            <a:r>
              <a:rPr lang="en-US" altLang="zh-CN" sz="2000" b="1" i="0" dirty="0">
                <a:solidFill>
                  <a:srgbClr val="000066"/>
                </a:solidFill>
                <a:latin typeface="+mj-ea"/>
                <a:ea typeface="+mj-ea"/>
                <a:cs typeface="+mj-ea"/>
              </a:rPr>
              <a:t>30</a:t>
            </a:r>
            <a:r>
              <a:rPr lang="zh-CN" altLang="en-US" sz="2000" b="1" i="0" dirty="0">
                <a:solidFill>
                  <a:srgbClr val="000066"/>
                </a:solidFill>
                <a:latin typeface="+mj-ea"/>
                <a:ea typeface="+mj-ea"/>
                <a:cs typeface="+mj-ea"/>
              </a:rPr>
              <a:t>分钟内获得专业救治。</a:t>
            </a:r>
            <a:endParaRPr lang="zh-CN" altLang="en-US" sz="2000" b="1" i="0" dirty="0">
              <a:solidFill>
                <a:srgbClr val="000066"/>
              </a:solidFill>
              <a:latin typeface="+mj-ea"/>
              <a:ea typeface="+mj-ea"/>
              <a:cs typeface="+mj-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6" name="矩形 10245"/>
          <p:cNvSpPr/>
          <p:nvPr/>
        </p:nvSpPr>
        <p:spPr>
          <a:xfrm>
            <a:off x="9302750" y="7016750"/>
            <a:ext cx="0" cy="0"/>
          </a:xfrm>
          <a:prstGeom prst="rect">
            <a:avLst/>
          </a:prstGeom>
          <a:noFill/>
          <a:ln w="9525">
            <a:noFill/>
          </a:ln>
        </p:spPr>
        <p:txBody>
          <a:bodyPr wrap="square" anchor="ctr" anchorCtr="0"/>
          <a:p>
            <a:pPr marL="1905" indent="-1905" eaLnBrk="0" hangingPunct="0">
              <a:lnSpc>
                <a:spcPts val="165"/>
              </a:lnSpc>
              <a:buClr>
                <a:srgbClr val="000000"/>
              </a:buClr>
              <a:buSzPct val="100000"/>
              <a:buFontTx/>
              <a:buNone/>
            </a:pPr>
            <a:r>
              <a:rPr lang="zh-CN" altLang="en-US" sz="100" dirty="0">
                <a:solidFill>
                  <a:srgbClr val="000000"/>
                </a:solidFill>
                <a:latin typeface="Arial" panose="020B0604020202020204" pitchFamily="34" charset="0"/>
                <a:sym typeface="Arial" panose="020B0604020202020204" pitchFamily="34" charset="0"/>
              </a:rPr>
              <a:t>鼓蕉遁觉晕姿唬于鞋诗偿提泪有扬似角稳凸员毗矾貉邮患绞等糯蔬型悟钵实验室安全事故案例实验室安全事故案例</a:t>
            </a:r>
            <a:endParaRPr lang="zh-CN" altLang="en-US" sz="100" dirty="0">
              <a:solidFill>
                <a:srgbClr val="000000"/>
              </a:solidFill>
              <a:latin typeface="Arial" panose="020B0604020202020204" pitchFamily="34" charset="0"/>
              <a:sym typeface="Arial" panose="020B0604020202020204" pitchFamily="34" charset="0"/>
            </a:endParaRPr>
          </a:p>
        </p:txBody>
      </p:sp>
      <p:sp>
        <p:nvSpPr>
          <p:cNvPr id="3" name="文本框 2" descr="7b0a202020202262756c6c6574223a20227b5c2263617465676f727949645c223a5c225c222c5c2274656d706c61746549645c223a32303233313533397d220a7d0a"/>
          <p:cNvSpPr txBox="1"/>
          <p:nvPr/>
        </p:nvSpPr>
        <p:spPr>
          <a:xfrm>
            <a:off x="755015" y="908685"/>
            <a:ext cx="7786370" cy="4950460"/>
          </a:xfrm>
          <a:prstGeom prst="rect">
            <a:avLst/>
          </a:prstGeom>
        </p:spPr>
        <p:txBody>
          <a:bodyPr>
            <a:noAutofit/>
          </a:bodyPr>
          <a:p>
            <a:pPr>
              <a:buFont typeface="Wingdings" panose="05000000000000000000" charset="0"/>
            </a:pPr>
            <a:r>
              <a:rPr lang="zh-CN" altLang="en-US" sz="2400" b="1" i="0" dirty="0">
                <a:solidFill>
                  <a:srgbClr val="000066"/>
                </a:solidFill>
                <a:latin typeface="+mj-ea"/>
                <a:ea typeface="+mj-ea"/>
                <a:cs typeface="+mj-ea"/>
              </a:rPr>
              <a:t>经验反思：</a:t>
            </a:r>
            <a:endParaRPr lang="zh-CN" altLang="en-US" sz="2400" b="1" i="0" dirty="0">
              <a:solidFill>
                <a:srgbClr val="000066"/>
              </a:solidFill>
              <a:latin typeface="+mj-ea"/>
              <a:ea typeface="+mj-ea"/>
              <a:cs typeface="+mj-ea"/>
            </a:endParaRPr>
          </a:p>
          <a:p>
            <a:pPr>
              <a:buFont typeface="Wingdings" panose="05000000000000000000" charset="0"/>
            </a:pPr>
            <a:r>
              <a:rPr lang="en-US" altLang="zh-CN" sz="2000" b="1" i="0" dirty="0">
                <a:solidFill>
                  <a:srgbClr val="000066"/>
                </a:solidFill>
                <a:latin typeface="+mj-ea"/>
                <a:ea typeface="+mj-ea"/>
                <a:cs typeface="+mj-ea"/>
              </a:rPr>
              <a:t>    </a:t>
            </a:r>
            <a:r>
              <a:rPr lang="zh-CN" altLang="en-US" sz="2000" b="1" i="0" dirty="0">
                <a:solidFill>
                  <a:srgbClr val="000066"/>
                </a:solidFill>
                <a:latin typeface="+mj-ea"/>
                <a:ea typeface="+mj-ea"/>
                <a:cs typeface="+mj-ea"/>
              </a:rPr>
              <a:t>实验室安全是一场</a:t>
            </a:r>
            <a:r>
              <a:rPr lang="en-US" altLang="zh-CN" sz="2000" b="1" i="0" dirty="0">
                <a:solidFill>
                  <a:srgbClr val="000066"/>
                </a:solidFill>
                <a:latin typeface="+mj-ea"/>
                <a:ea typeface="+mj-ea"/>
                <a:cs typeface="+mj-ea"/>
              </a:rPr>
              <a:t>“</a:t>
            </a:r>
            <a:r>
              <a:rPr lang="zh-CN" altLang="en-US" sz="2000" b="1" i="0" dirty="0">
                <a:solidFill>
                  <a:srgbClr val="000066"/>
                </a:solidFill>
                <a:latin typeface="+mj-ea"/>
                <a:ea typeface="+mj-ea"/>
                <a:cs typeface="+mj-ea"/>
              </a:rPr>
              <a:t>全员战争</a:t>
            </a:r>
            <a:r>
              <a:rPr lang="en-US" altLang="zh-CN" sz="2000" b="1" i="0" dirty="0">
                <a:solidFill>
                  <a:srgbClr val="000066"/>
                </a:solidFill>
                <a:latin typeface="+mj-ea"/>
                <a:ea typeface="+mj-ea"/>
                <a:cs typeface="+mj-ea"/>
              </a:rPr>
              <a:t>”</a:t>
            </a:r>
            <a:r>
              <a:rPr lang="zh-CN" altLang="en-US" sz="2000" b="1" i="0" dirty="0">
                <a:solidFill>
                  <a:srgbClr val="000066"/>
                </a:solidFill>
                <a:latin typeface="+mj-ea"/>
                <a:ea typeface="+mj-ea"/>
                <a:cs typeface="+mj-ea"/>
              </a:rPr>
              <a:t>，韩国实验室爆炸敲响了全球科研界的警钟：实验室安全不是贴在墙上的标语，而是需要管理者、教师、学生共同构建的文化。</a:t>
            </a:r>
            <a:endParaRPr lang="zh-CN" altLang="en-US" sz="2000" b="1" i="0" dirty="0">
              <a:solidFill>
                <a:srgbClr val="000066"/>
              </a:solidFill>
              <a:latin typeface="+mj-ea"/>
              <a:ea typeface="+mj-ea"/>
              <a:cs typeface="+mj-ea"/>
            </a:endParaRPr>
          </a:p>
        </p:txBody>
      </p:sp>
      <p:pic>
        <p:nvPicPr>
          <p:cNvPr id="1026" name="Picture 2" descr="C:\Users\acer\Desktop\图片1.png"/>
          <p:cNvPicPr>
            <a:picLocks noChangeAspect="1" noChangeArrowheads="1"/>
          </p:cNvPicPr>
          <p:nvPr/>
        </p:nvPicPr>
        <p:blipFill rotWithShape="1">
          <a:blip r:embed="rId1" cstate="print"/>
          <a:srcRect/>
          <a:stretch>
            <a:fillRect/>
          </a:stretch>
        </p:blipFill>
        <p:spPr bwMode="auto">
          <a:xfrm>
            <a:off x="0" y="3068955"/>
            <a:ext cx="9184640" cy="3834130"/>
          </a:xfrm>
          <a:prstGeom prst="rect">
            <a:avLst/>
          </a:prstGeom>
          <a:noFill/>
        </p:spPr>
      </p:pic>
      <p:sp>
        <p:nvSpPr>
          <p:cNvPr id="4" name="文本框 3"/>
          <p:cNvSpPr txBox="1"/>
          <p:nvPr/>
        </p:nvSpPr>
        <p:spPr>
          <a:xfrm>
            <a:off x="467360" y="2348865"/>
            <a:ext cx="8359775" cy="869950"/>
          </a:xfrm>
          <a:prstGeom prst="rect">
            <a:avLst/>
          </a:prstGeom>
          <a:noFill/>
        </p:spPr>
        <p:txBody>
          <a:bodyPr wrap="square" rtlCol="0">
            <a:noAutofit/>
          </a:bodyPr>
          <a:p>
            <a:r>
              <a:rPr lang="zh-CN" altLang="en-US" sz="3200">
                <a:latin typeface="黑体" panose="02010609060101010101" pitchFamily="2" charset="-122"/>
                <a:ea typeface="黑体" panose="02010609060101010101" pitchFamily="2" charset="-122"/>
                <a:cs typeface="黑体" panose="02010609060101010101" pitchFamily="2" charset="-122"/>
              </a:rPr>
              <a:t>坚持统筹发展与安全</a:t>
            </a:r>
            <a:r>
              <a:rPr lang="en-US" altLang="zh-CN" sz="3200">
                <a:latin typeface="黑体" panose="02010609060101010101" pitchFamily="2" charset="-122"/>
                <a:ea typeface="黑体" panose="02010609060101010101" pitchFamily="2" charset="-122"/>
                <a:cs typeface="黑体" panose="02010609060101010101" pitchFamily="2" charset="-122"/>
              </a:rPr>
              <a:t>   </a:t>
            </a:r>
            <a:r>
              <a:rPr lang="zh-CN" altLang="en-US" sz="3200">
                <a:latin typeface="黑体" panose="02010609060101010101" pitchFamily="2" charset="-122"/>
                <a:ea typeface="黑体" panose="02010609060101010101" pitchFamily="2" charset="-122"/>
                <a:cs typeface="黑体" panose="02010609060101010101" pitchFamily="2" charset="-122"/>
              </a:rPr>
              <a:t>构建师生安全共同体</a:t>
            </a:r>
            <a:endParaRPr lang="zh-CN" altLang="en-US" sz="3200">
              <a:latin typeface="黑体" panose="02010609060101010101" pitchFamily="2" charset="-122"/>
              <a:ea typeface="黑体" panose="02010609060101010101" pitchFamily="2" charset="-122"/>
              <a:cs typeface="黑体" panose="02010609060101010101" pitchFamily="2" charset="-122"/>
            </a:endParaRPr>
          </a:p>
          <a:p>
            <a:endParaRPr lang="zh-CN" altLang="en-US" sz="3200">
              <a:latin typeface="黑体" panose="02010609060101010101" pitchFamily="2" charset="-122"/>
              <a:ea typeface="黑体" panose="02010609060101010101" pitchFamily="2" charset="-122"/>
              <a:cs typeface="黑体" panose="02010609060101010101" pitchFamily="2" charset="-122"/>
            </a:endParaRPr>
          </a:p>
          <a:p>
            <a:endParaRPr lang="zh-CN" altLang="en-US" sz="3200">
              <a:latin typeface="黑体" panose="02010609060101010101" pitchFamily="2" charset="-122"/>
              <a:ea typeface="黑体" panose="02010609060101010101" pitchFamily="2" charset="-122"/>
              <a:cs typeface="黑体" panose="02010609060101010101" pitchFamily="2" charset="-122"/>
            </a:endParaRPr>
          </a:p>
        </p:txBody>
      </p:sp>
      <p:pic>
        <p:nvPicPr>
          <p:cNvPr id="5" name="图片 4"/>
          <p:cNvPicPr/>
          <p:nvPr/>
        </p:nvPicPr>
        <p:blipFill>
          <a:blip r:embed="rId2"/>
          <a:stretch>
            <a:fillRect/>
          </a:stretch>
        </p:blipFill>
        <p:spPr>
          <a:xfrm>
            <a:off x="0" y="0"/>
            <a:ext cx="9143365" cy="908685"/>
          </a:xfrm>
          <a:prstGeom prst="rect">
            <a:avLst/>
          </a:prstGeom>
        </p:spPr>
      </p:pic>
    </p:spTree>
  </p:cSld>
  <p:clrMapOvr>
    <a:masterClrMapping/>
  </p:clrMapOvr>
</p:sld>
</file>

<file path=ppt/tags/tag1.xml><?xml version="1.0" encoding="utf-8"?>
<p:tagLst xmlns:p="http://schemas.openxmlformats.org/presentationml/2006/main">
  <p:tag name="resource_record_key" val="{&quot;13&quot;:[4364903,4364907]}"/>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1836</Words>
  <Application>WPS 演示</Application>
  <PresentationFormat>在屏幕上显示</PresentationFormat>
  <Paragraphs>108</Paragraphs>
  <Slides>8</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vt:i4>
      </vt:variant>
    </vt:vector>
  </HeadingPairs>
  <TitlesOfParts>
    <vt:vector size="19" baseType="lpstr">
      <vt:lpstr>Arial</vt:lpstr>
      <vt:lpstr>宋体</vt:lpstr>
      <vt:lpstr>Wingdings</vt:lpstr>
      <vt:lpstr>汉仪菱心体简</vt:lpstr>
      <vt:lpstr>黑体</vt:lpstr>
      <vt:lpstr>Times New Roman</vt:lpstr>
      <vt:lpstr>Wingdings 2</vt:lpstr>
      <vt:lpstr>Wingdings</vt:lpstr>
      <vt:lpstr>微软雅黑</vt:lpstr>
      <vt:lpstr>Arial Unicode MS</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XiongDi TECH.</dc:creator>
  <dc:subject>实验室安全事故案例</dc:subject>
  <cp:lastModifiedBy>郭志兴</cp:lastModifiedBy>
  <cp:revision>814</cp:revision>
  <dcterms:created xsi:type="dcterms:W3CDTF">2025-03-14T01:12:00Z</dcterms:created>
  <dcterms:modified xsi:type="dcterms:W3CDTF">2025-05-07T07:07:04Z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32043FADFEA34D08B4955A24FCCF7DF9_13</vt:lpwstr>
  </property>
  <property fmtid="{D5CDD505-2E9C-101B-9397-08002B2CF9AE}" pid="3" name="KSOProductBuildVer">
    <vt:lpwstr>2052-12.1.0.20784</vt:lpwstr>
  </property>
</Properties>
</file>