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6"/>
  </p:notesMasterIdLst>
  <p:handoutMasterIdLst>
    <p:handoutMasterId r:id="rId45"/>
  </p:handoutMasterIdLst>
  <p:sldIdLst>
    <p:sldId id="256" r:id="rId4"/>
    <p:sldId id="258" r:id="rId5"/>
    <p:sldId id="259" r:id="rId7"/>
    <p:sldId id="293" r:id="rId8"/>
    <p:sldId id="260" r:id="rId9"/>
    <p:sldId id="261" r:id="rId10"/>
    <p:sldId id="294" r:id="rId11"/>
    <p:sldId id="295" r:id="rId12"/>
    <p:sldId id="296" r:id="rId13"/>
    <p:sldId id="265" r:id="rId14"/>
    <p:sldId id="266" r:id="rId15"/>
    <p:sldId id="349" r:id="rId16"/>
    <p:sldId id="267" r:id="rId17"/>
    <p:sldId id="348" r:id="rId18"/>
    <p:sldId id="268" r:id="rId19"/>
    <p:sldId id="269" r:id="rId20"/>
    <p:sldId id="350" r:id="rId21"/>
    <p:sldId id="327" r:id="rId22"/>
    <p:sldId id="270" r:id="rId23"/>
    <p:sldId id="271" r:id="rId24"/>
    <p:sldId id="272" r:id="rId25"/>
    <p:sldId id="273" r:id="rId26"/>
    <p:sldId id="274" r:id="rId27"/>
    <p:sldId id="328" r:id="rId28"/>
    <p:sldId id="275" r:id="rId29"/>
    <p:sldId id="276" r:id="rId30"/>
    <p:sldId id="277" r:id="rId31"/>
    <p:sldId id="278" r:id="rId32"/>
    <p:sldId id="279" r:id="rId33"/>
    <p:sldId id="280" r:id="rId34"/>
    <p:sldId id="281" r:id="rId35"/>
    <p:sldId id="331" r:id="rId36"/>
    <p:sldId id="282" r:id="rId37"/>
    <p:sldId id="330" r:id="rId38"/>
    <p:sldId id="283" r:id="rId39"/>
    <p:sldId id="285" r:id="rId40"/>
    <p:sldId id="286" r:id="rId41"/>
    <p:sldId id="376" r:id="rId42"/>
    <p:sldId id="378" r:id="rId43"/>
    <p:sldId id="375" r:id="rId44"/>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2"/>
    <p:restoredTop sz="94660"/>
  </p:normalViewPr>
  <p:slideViewPr>
    <p:cSldViewPr showGuides="1">
      <p:cViewPr varScale="1">
        <p:scale>
          <a:sx n="83" d="100"/>
          <a:sy n="83" d="100"/>
        </p:scale>
        <p:origin x="-1584" y="-96"/>
      </p:cViewPr>
      <p:guideLst>
        <p:guide orient="horz" pos="2160"/>
        <p:guide pos="295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5842" name="页眉占位符 35841"/>
          <p:cNvSpPr>
            <a:spLocks noGrp="1"/>
          </p:cNvSpPr>
          <p:nvPr>
            <p:ph type="hdr" sz="quarter"/>
          </p:nvPr>
        </p:nvSpPr>
        <p:spPr>
          <a:xfrm>
            <a:off x="0" y="0"/>
            <a:ext cx="2971800" cy="457200"/>
          </a:xfrm>
          <a:prstGeom prst="rect">
            <a:avLst/>
          </a:prstGeom>
          <a:noFill/>
          <a:ln w="9525">
            <a:noFill/>
          </a:ln>
        </p:spPr>
        <p:txBody>
          <a:bodyPr/>
          <a:p>
            <a:pPr lvl="0" fontAlgn="base"/>
            <a:endParaRPr lang="zh-CN" altLang="en-US" sz="1200" strike="noStrike" noProof="1" dirty="0"/>
          </a:p>
        </p:txBody>
      </p:sp>
      <p:sp>
        <p:nvSpPr>
          <p:cNvPr id="35843" name="日期占位符 35842"/>
          <p:cNvSpPr>
            <a:spLocks noGrp="1"/>
          </p:cNvSpPr>
          <p:nvPr>
            <p:ph type="dt" sz="quarter" idx="1"/>
          </p:nvPr>
        </p:nvSpPr>
        <p:spPr>
          <a:xfrm>
            <a:off x="3884613" y="0"/>
            <a:ext cx="2971800" cy="457200"/>
          </a:xfrm>
          <a:prstGeom prst="rect">
            <a:avLst/>
          </a:prstGeom>
          <a:noFill/>
          <a:ln w="9525">
            <a:noFill/>
          </a:ln>
        </p:spPr>
        <p:txBody>
          <a:bodyPr/>
          <a:p>
            <a:pPr lvl="0" algn="r" fontAlgn="base"/>
            <a:endParaRPr lang="zh-CN" altLang="en-US" sz="1200" strike="noStrike" noProof="1" dirty="0"/>
          </a:p>
        </p:txBody>
      </p:sp>
      <p:sp>
        <p:nvSpPr>
          <p:cNvPr id="35844" name="页脚占位符 35843"/>
          <p:cNvSpPr>
            <a:spLocks noGrp="1"/>
          </p:cNvSpPr>
          <p:nvPr>
            <p:ph type="ftr" sz="quarter" idx="2"/>
          </p:nvPr>
        </p:nvSpPr>
        <p:spPr>
          <a:xfrm>
            <a:off x="0" y="8685213"/>
            <a:ext cx="2971800" cy="457200"/>
          </a:xfrm>
          <a:prstGeom prst="rect">
            <a:avLst/>
          </a:prstGeom>
          <a:noFill/>
          <a:ln w="9525">
            <a:noFill/>
          </a:ln>
        </p:spPr>
        <p:txBody>
          <a:bodyPr anchor="b"/>
          <a:p>
            <a:pPr lvl="0" fontAlgn="base"/>
            <a:endParaRPr lang="zh-CN" altLang="en-US" sz="1200" strike="noStrike" noProof="1" dirty="0"/>
          </a:p>
        </p:txBody>
      </p:sp>
      <p:sp>
        <p:nvSpPr>
          <p:cNvPr id="35845" name="灯片编号占位符 35844"/>
          <p:cNvSpPr>
            <a:spLocks noGrp="1"/>
          </p:cNvSpPr>
          <p:nvPr>
            <p:ph type="sldNum" sz="quarter" idx="3"/>
          </p:nvPr>
        </p:nvSpPr>
        <p:spPr>
          <a:xfrm>
            <a:off x="3884613" y="8685213"/>
            <a:ext cx="2971800" cy="457200"/>
          </a:xfrm>
          <a:prstGeom prst="rect">
            <a:avLst/>
          </a:prstGeom>
          <a:noFill/>
          <a:ln w="9525">
            <a:noFill/>
          </a:ln>
        </p:spPr>
        <p:txBody>
          <a:bodyPr anchor="b"/>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124"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5125"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7"/>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en-US" altLang="zh-CN" sz="1200" dirty="0"/>
            </a:fld>
            <a:endParaRPr lang="en-US" altLang="zh-CN" sz="1200" dirty="0"/>
          </a:p>
        </p:txBody>
      </p:sp>
      <p:sp>
        <p:nvSpPr>
          <p:cNvPr id="8194" name="Rectangle 2"/>
          <p:cNvSpPr>
            <a:spLocks noGrp="1" noRot="1" noTextEdit="1"/>
          </p:cNvSpPr>
          <p:nvPr>
            <p:ph type="sldImg"/>
          </p:nvPr>
        </p:nvSpPr>
        <p:spPr>
          <a:ln>
            <a:miter/>
          </a:ln>
        </p:spPr>
      </p:sp>
      <p:sp>
        <p:nvSpPr>
          <p:cNvPr id="8195" name="Rectangle 3"/>
          <p:cNvSpPr>
            <a:spLocks noGrp="1"/>
          </p:cNvSpPr>
          <p:nvPr>
            <p:ph type="body"/>
          </p:nvPr>
        </p:nvSpPr>
        <p:spPr/>
        <p:txBody>
          <a:bodyPr wrap="square" lIns="91440" tIns="45720" rIns="91440" bIns="45720" anchor="t"/>
          <a:p>
            <a:pPr lvl="0">
              <a:spcBef>
                <a:spcPct val="0"/>
              </a:spcBef>
            </a:pPr>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a:stretch>
            <a:fillRect/>
          </a:stretch>
        </a:blipFill>
        <a:effectLst>
          <a:outerShdw dist="107763" dir="2699999" algn="ctr" rotWithShape="0">
            <a:srgbClr val="020000"/>
          </a:outerShdw>
        </a:effectLst>
      </p:bgPr>
    </p:bg>
    <p:spTree>
      <p:nvGrpSpPr>
        <p:cNvPr id="1" name=""/>
        <p:cNvGrpSpPr/>
        <p:nvPr/>
      </p:nvGrpSpPr>
      <p:grpSpPr/>
      <p:sp>
        <p:nvSpPr>
          <p:cNvPr id="2" name="直接连接符 2054"/>
          <p:cNvSpPr/>
          <p:nvPr/>
        </p:nvSpPr>
        <p:spPr>
          <a:xfrm>
            <a:off x="973138" y="3141663"/>
            <a:ext cx="7775575" cy="0"/>
          </a:xfrm>
          <a:prstGeom prst="line">
            <a:avLst/>
          </a:prstGeom>
          <a:ln w="50800" cap="flat" cmpd="sng">
            <a:solidFill>
              <a:schemeClr val="tx2"/>
            </a:solidFill>
            <a:prstDash val="solid"/>
            <a:round/>
            <a:headEnd type="none" w="med" len="med"/>
            <a:tailEnd type="none" w="med" len="med"/>
          </a:ln>
        </p:spPr>
      </p:sp>
      <p:sp>
        <p:nvSpPr>
          <p:cNvPr id="2050" name="标题 2049"/>
          <p:cNvSpPr>
            <a:spLocks noGrp="1"/>
          </p:cNvSpPr>
          <p:nvPr>
            <p:ph type="ctrTitle"/>
          </p:nvPr>
        </p:nvSpPr>
        <p:spPr>
          <a:xfrm>
            <a:off x="962025" y="1628775"/>
            <a:ext cx="7772400" cy="1439863"/>
          </a:xfrm>
          <a:prstGeom prst="rect">
            <a:avLst/>
          </a:prstGeom>
          <a:noFill/>
          <a:ln w="9525">
            <a:noFill/>
          </a:ln>
        </p:spPr>
        <p:txBody>
          <a:bodyPr anchor="ctr"/>
          <a:lstStyle>
            <a:lvl1pPr lvl="0">
              <a:buClrTx/>
              <a:buSzTx/>
              <a:buFontTx/>
              <a:defRPr sz="4800">
                <a:effectLst>
                  <a:outerShdw blurRad="38100" dist="38100" dir="2700000">
                    <a:srgbClr val="000000"/>
                  </a:outerShdw>
                </a:effectLst>
              </a:defRPr>
            </a:lvl1pPr>
          </a:lstStyle>
          <a:p>
            <a:pPr lvl="0" fontAlgn="base"/>
            <a:r>
              <a:rPr lang="zh-CN" altLang="en-US" strike="noStrike" noProof="1"/>
              <a:t>单击此处编辑母版标题样式</a:t>
            </a:r>
            <a:endParaRPr lang="zh-CN" altLang="en-US" strike="noStrike" noProof="1"/>
          </a:p>
        </p:txBody>
      </p:sp>
      <p:sp>
        <p:nvSpPr>
          <p:cNvPr id="2051" name="副标题 2050"/>
          <p:cNvSpPr>
            <a:spLocks noGrp="1"/>
          </p:cNvSpPr>
          <p:nvPr>
            <p:ph type="subTitle" idx="1"/>
          </p:nvPr>
        </p:nvSpPr>
        <p:spPr>
          <a:xfrm>
            <a:off x="1647825" y="3738563"/>
            <a:ext cx="6400800" cy="1130300"/>
          </a:xfrm>
          <a:prstGeom prst="rect">
            <a:avLst/>
          </a:prstGeom>
          <a:noFill/>
          <a:ln w="9525">
            <a:noFill/>
          </a:ln>
        </p:spPr>
        <p:txBody>
          <a:bodyPr anchor="ctr"/>
          <a:lstStyle>
            <a:lvl1pPr marL="0" lvl="0" indent="0" algn="ctr">
              <a:buClr>
                <a:schemeClr val="tx2"/>
              </a:buClr>
              <a:buSzPct val="65000"/>
              <a:buFont typeface="Wingdings" panose="05000000000000000000" pitchFamily="2" charset="2"/>
              <a:buNone/>
              <a:defRPr b="1">
                <a:solidFill>
                  <a:schemeClr val="bg2"/>
                </a:solidFill>
              </a:defRPr>
            </a:lvl1pPr>
            <a:lvl2pPr marL="457200" lvl="1" indent="0" algn="ctr">
              <a:buClr>
                <a:schemeClr val="tx2"/>
              </a:buClr>
              <a:buSzPct val="65000"/>
              <a:buFont typeface="Wingdings" panose="05000000000000000000" pitchFamily="2" charset="2"/>
              <a:buNone/>
              <a:defRPr b="1">
                <a:solidFill>
                  <a:schemeClr val="bg2"/>
                </a:solidFill>
              </a:defRPr>
            </a:lvl2pPr>
            <a:lvl3pPr marL="914400" lvl="2" indent="0" algn="ctr">
              <a:buClr>
                <a:schemeClr val="tx2"/>
              </a:buClr>
              <a:buSzPct val="65000"/>
              <a:buFont typeface="Wingdings" panose="05000000000000000000" pitchFamily="2" charset="2"/>
              <a:buNone/>
              <a:defRPr b="1">
                <a:solidFill>
                  <a:schemeClr val="bg2"/>
                </a:solidFill>
              </a:defRPr>
            </a:lvl3pPr>
            <a:lvl4pPr marL="1371600" lvl="3" indent="0" algn="ctr">
              <a:buClr>
                <a:schemeClr val="tx2"/>
              </a:buClr>
              <a:buSzPct val="65000"/>
              <a:buFont typeface="Wingdings" panose="05000000000000000000" pitchFamily="2" charset="2"/>
              <a:buNone/>
              <a:defRPr b="1">
                <a:solidFill>
                  <a:schemeClr val="bg2"/>
                </a:solidFill>
              </a:defRPr>
            </a:lvl4pPr>
            <a:lvl5pPr marL="1828800" lvl="4" indent="0" algn="ctr">
              <a:buClr>
                <a:schemeClr val="tx2"/>
              </a:buClr>
              <a:buSzPct val="65000"/>
              <a:buFont typeface="Wingdings" panose="05000000000000000000" pitchFamily="2" charset="2"/>
              <a:buNone/>
              <a:defRPr b="1">
                <a:solidFill>
                  <a:schemeClr val="bg2"/>
                </a:solidFill>
              </a:defRPr>
            </a:lvl5pPr>
          </a:lstStyle>
          <a:p>
            <a:pPr lvl="0" fontAlgn="base"/>
            <a:r>
              <a:rPr lang="zh-CN" altLang="en-US" strike="noStrike" noProof="1"/>
              <a:t>单击此处编辑母版副标题样式</a:t>
            </a:r>
            <a:endParaRPr lang="zh-CN" altLang="en-US" strike="noStrike" noProof="1"/>
          </a:p>
        </p:txBody>
      </p:sp>
      <p:sp>
        <p:nvSpPr>
          <p:cNvPr id="2052" name="日期占位符 2051"/>
          <p:cNvSpPr>
            <a:spLocks noGrp="1"/>
          </p:cNvSpPr>
          <p:nvPr>
            <p:ph type="dt" sz="half" idx="2"/>
          </p:nvPr>
        </p:nvSpPr>
        <p:spPr>
          <a:xfrm>
            <a:off x="962025" y="6100763"/>
            <a:ext cx="1905000" cy="457200"/>
          </a:xfrm>
          <a:prstGeom prst="rect">
            <a:avLst/>
          </a:prstGeom>
          <a:noFill/>
          <a:ln w="9525">
            <a:noFill/>
          </a:ln>
        </p:spPr>
        <p:txBody>
          <a:bodyPr anchor="t"/>
          <a:lstStyle>
            <a:lvl1pPr>
              <a:defRPr sz="1400">
                <a:solidFill>
                  <a:srgbClr val="A08366"/>
                </a:solidFill>
              </a:defRPr>
            </a:lvl1pPr>
          </a:lstStyle>
          <a:p>
            <a:pPr fontAlgn="base">
              <a:spcBef>
                <a:spcPct val="50000"/>
              </a:spcBef>
            </a:pPr>
            <a:endParaRPr lang="zh-CN" altLang="en-US" strike="noStrike" noProof="1" dirty="0">
              <a:latin typeface="Arial" panose="020B0604020202020204" pitchFamily="34" charset="0"/>
            </a:endParaRPr>
          </a:p>
        </p:txBody>
      </p:sp>
      <p:sp>
        <p:nvSpPr>
          <p:cNvPr id="2053" name="页脚占位符 2052"/>
          <p:cNvSpPr>
            <a:spLocks noGrp="1"/>
          </p:cNvSpPr>
          <p:nvPr>
            <p:ph type="ftr" sz="quarter" idx="3"/>
          </p:nvPr>
        </p:nvSpPr>
        <p:spPr>
          <a:xfrm>
            <a:off x="3400425" y="6100763"/>
            <a:ext cx="2895600" cy="457200"/>
          </a:xfrm>
          <a:prstGeom prst="rect">
            <a:avLst/>
          </a:prstGeom>
          <a:noFill/>
          <a:ln w="9525">
            <a:noFill/>
          </a:ln>
        </p:spPr>
        <p:txBody>
          <a:bodyPr anchor="t"/>
          <a:lstStyle>
            <a:lvl1pPr algn="ctr">
              <a:defRPr sz="1400">
                <a:solidFill>
                  <a:srgbClr val="A08366"/>
                </a:solidFill>
              </a:defRPr>
            </a:lvl1pPr>
          </a:lstStyle>
          <a:p>
            <a:pPr fontAlgn="base">
              <a:spcBef>
                <a:spcPct val="50000"/>
              </a:spcBef>
            </a:pPr>
            <a:endParaRPr lang="zh-CN" altLang="en-US" strike="noStrike" noProof="1" dirty="0">
              <a:latin typeface="Arial" panose="020B0604020202020204" pitchFamily="34" charset="0"/>
            </a:endParaRPr>
          </a:p>
        </p:txBody>
      </p:sp>
      <p:sp>
        <p:nvSpPr>
          <p:cNvPr id="2054" name="灯片编号占位符 2053"/>
          <p:cNvSpPr>
            <a:spLocks noGrp="1"/>
          </p:cNvSpPr>
          <p:nvPr>
            <p:ph type="sldNum" sz="quarter" idx="4"/>
          </p:nvPr>
        </p:nvSpPr>
        <p:spPr>
          <a:xfrm>
            <a:off x="6829425" y="6100763"/>
            <a:ext cx="1905000" cy="457200"/>
          </a:xfrm>
          <a:prstGeom prst="rect">
            <a:avLst/>
          </a:prstGeom>
          <a:noFill/>
          <a:ln w="9525">
            <a:noFill/>
          </a:ln>
        </p:spPr>
        <p:txBody>
          <a:bodyPr anchor="t"/>
          <a:lstStyle>
            <a:lvl1pPr algn="r">
              <a:defRPr sz="1400">
                <a:solidFill>
                  <a:srgbClr val="A08366"/>
                </a:solidFill>
              </a:defRPr>
            </a:lvl1pPr>
          </a:lstStyle>
          <a:p>
            <a:pPr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40128" y="404813"/>
            <a:ext cx="1946672" cy="554513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900113" y="404813"/>
            <a:ext cx="5727165" cy="55451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标题，文本与两项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1625" y="228600"/>
            <a:ext cx="8510588"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301625" y="1676400"/>
            <a:ext cx="4194175" cy="44227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48200" y="1676400"/>
            <a:ext cx="4194175" cy="21351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48200" y="3963988"/>
            <a:ext cx="4194175" cy="213518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6" name="日期占位符 5"/>
          <p:cNvSpPr>
            <a:spLocks noGrp="1"/>
          </p:cNvSpPr>
          <p:nvPr>
            <p:ph type="dt" sz="half" idx="12"/>
          </p:nvPr>
        </p:nvSpPr>
        <p:spPr>
          <a:xfrm>
            <a:off x="304800" y="6245225"/>
            <a:ext cx="2286000" cy="476250"/>
          </a:xfrm>
          <a:prstGeom prst="rect">
            <a:avLst/>
          </a:prstGeom>
          <a:noFill/>
          <a:ln w="9525">
            <a:noFill/>
          </a:ln>
        </p:spPr>
        <p:txBody>
          <a:bodyPr anchor="b"/>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FADCBC8-8914-4CB5-8958-9F35D3E6F805}" type="datetime11">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页脚占位符 6"/>
          <p:cNvSpPr>
            <a:spLocks noGrp="1"/>
          </p:cNvSpPr>
          <p:nvPr>
            <p:ph type="ftr" sz="quarter" idx="13"/>
          </p:nvPr>
        </p:nvSpPr>
        <p:spPr>
          <a:xfrm>
            <a:off x="3124200" y="6245225"/>
            <a:ext cx="2895600" cy="476250"/>
          </a:xfrm>
          <a:prstGeom prst="rect">
            <a:avLst/>
          </a:prstGeom>
          <a:noFill/>
          <a:ln w="9525">
            <a:noFill/>
          </a:ln>
        </p:spPr>
        <p:txBody>
          <a:bodyPr anchor="b"/>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灯片编号占位符 7"/>
          <p:cNvSpPr>
            <a:spLocks noGrp="1"/>
          </p:cNvSpPr>
          <p:nvPr>
            <p:ph type="sldNum" sz="quarter" idx="4"/>
          </p:nvPr>
        </p:nvSpPr>
        <p:spPr>
          <a:xfrm>
            <a:off x="6553200" y="6245225"/>
            <a:ext cx="2286000" cy="476250"/>
          </a:xfrm>
          <a:prstGeom prst="rect">
            <a:avLst/>
          </a:prstGeom>
          <a:noFill/>
          <a:ln w="9525">
            <a:noFill/>
          </a:ln>
        </p:spPr>
        <p:txBody>
          <a:bodyPr vert="horz" wrap="square" lIns="91440" tIns="45720" rIns="91440" bIns="45720" numCol="1" anchor="b" anchorCtr="0" compatLnSpc="1"/>
          <a:p>
            <a:pPr algn="r" fontAlgn="base">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a:stretch>
            <a:fillRect/>
          </a:stretch>
        </a:blipFill>
        <a:effectLst>
          <a:outerShdw dist="107763" dir="2699999" algn="ctr" rotWithShape="0">
            <a:srgbClr val="020000"/>
          </a:outerShdw>
        </a:effectLst>
      </p:bgPr>
    </p:bg>
    <p:spTree>
      <p:nvGrpSpPr>
        <p:cNvPr id="1" name=""/>
        <p:cNvGrpSpPr/>
        <p:nvPr/>
      </p:nvGrpSpPr>
      <p:grpSpPr/>
      <p:sp>
        <p:nvSpPr>
          <p:cNvPr id="2" name="直接连接符 2054"/>
          <p:cNvSpPr/>
          <p:nvPr/>
        </p:nvSpPr>
        <p:spPr>
          <a:xfrm>
            <a:off x="973138" y="3141663"/>
            <a:ext cx="7775575" cy="0"/>
          </a:xfrm>
          <a:prstGeom prst="line">
            <a:avLst/>
          </a:prstGeom>
          <a:ln w="50800" cap="flat" cmpd="sng">
            <a:solidFill>
              <a:schemeClr val="tx2"/>
            </a:solidFill>
            <a:prstDash val="solid"/>
            <a:round/>
            <a:headEnd type="none" w="med" len="med"/>
            <a:tailEnd type="none" w="med" len="med"/>
          </a:ln>
        </p:spPr>
      </p:sp>
      <p:sp>
        <p:nvSpPr>
          <p:cNvPr id="2050" name="标题 2049"/>
          <p:cNvSpPr>
            <a:spLocks noGrp="1"/>
          </p:cNvSpPr>
          <p:nvPr>
            <p:ph type="ctrTitle"/>
          </p:nvPr>
        </p:nvSpPr>
        <p:spPr>
          <a:xfrm>
            <a:off x="962025" y="1628775"/>
            <a:ext cx="7772400" cy="1439863"/>
          </a:xfrm>
          <a:prstGeom prst="rect">
            <a:avLst/>
          </a:prstGeom>
          <a:noFill/>
          <a:ln w="9525">
            <a:noFill/>
          </a:ln>
        </p:spPr>
        <p:txBody>
          <a:bodyPr anchor="ctr"/>
          <a:lstStyle>
            <a:lvl1pPr lvl="0">
              <a:buClrTx/>
              <a:buSzTx/>
              <a:buFontTx/>
              <a:defRPr sz="4800">
                <a:effectLst>
                  <a:outerShdw blurRad="38100" dist="38100" dir="2700000">
                    <a:srgbClr val="000000"/>
                  </a:outerShdw>
                </a:effectLst>
              </a:defRPr>
            </a:lvl1pPr>
          </a:lstStyle>
          <a:p>
            <a:pPr lvl="0" fontAlgn="base"/>
            <a:r>
              <a:rPr lang="zh-CN" altLang="en-US" strike="noStrike" noProof="1"/>
              <a:t>单击此处编辑母版标题样式</a:t>
            </a:r>
            <a:endParaRPr lang="zh-CN" altLang="en-US" strike="noStrike" noProof="1"/>
          </a:p>
        </p:txBody>
      </p:sp>
      <p:sp>
        <p:nvSpPr>
          <p:cNvPr id="2051" name="副标题 2050"/>
          <p:cNvSpPr>
            <a:spLocks noGrp="1"/>
          </p:cNvSpPr>
          <p:nvPr>
            <p:ph type="subTitle" idx="1"/>
          </p:nvPr>
        </p:nvSpPr>
        <p:spPr>
          <a:xfrm>
            <a:off x="1647825" y="3738563"/>
            <a:ext cx="6400800" cy="1130300"/>
          </a:xfrm>
          <a:prstGeom prst="rect">
            <a:avLst/>
          </a:prstGeom>
          <a:noFill/>
          <a:ln w="9525">
            <a:noFill/>
          </a:ln>
        </p:spPr>
        <p:txBody>
          <a:bodyPr anchor="ctr"/>
          <a:lstStyle>
            <a:lvl1pPr marL="0" lvl="0" indent="0" algn="ctr">
              <a:buClr>
                <a:schemeClr val="tx2"/>
              </a:buClr>
              <a:buSzPct val="65000"/>
              <a:buFont typeface="Wingdings" panose="05000000000000000000" pitchFamily="2" charset="2"/>
              <a:buNone/>
              <a:defRPr b="1">
                <a:solidFill>
                  <a:schemeClr val="bg2"/>
                </a:solidFill>
              </a:defRPr>
            </a:lvl1pPr>
            <a:lvl2pPr marL="457200" lvl="1" indent="0" algn="ctr">
              <a:buClr>
                <a:schemeClr val="tx2"/>
              </a:buClr>
              <a:buSzPct val="65000"/>
              <a:buFont typeface="Wingdings" panose="05000000000000000000" pitchFamily="2" charset="2"/>
              <a:buNone/>
              <a:defRPr b="1">
                <a:solidFill>
                  <a:schemeClr val="bg2"/>
                </a:solidFill>
              </a:defRPr>
            </a:lvl2pPr>
            <a:lvl3pPr marL="914400" lvl="2" indent="0" algn="ctr">
              <a:buClr>
                <a:schemeClr val="tx2"/>
              </a:buClr>
              <a:buSzPct val="65000"/>
              <a:buFont typeface="Wingdings" panose="05000000000000000000" pitchFamily="2" charset="2"/>
              <a:buNone/>
              <a:defRPr b="1">
                <a:solidFill>
                  <a:schemeClr val="bg2"/>
                </a:solidFill>
              </a:defRPr>
            </a:lvl3pPr>
            <a:lvl4pPr marL="1371600" lvl="3" indent="0" algn="ctr">
              <a:buClr>
                <a:schemeClr val="tx2"/>
              </a:buClr>
              <a:buSzPct val="65000"/>
              <a:buFont typeface="Wingdings" panose="05000000000000000000" pitchFamily="2" charset="2"/>
              <a:buNone/>
              <a:defRPr b="1">
                <a:solidFill>
                  <a:schemeClr val="bg2"/>
                </a:solidFill>
              </a:defRPr>
            </a:lvl4pPr>
            <a:lvl5pPr marL="1828800" lvl="4" indent="0" algn="ctr">
              <a:buClr>
                <a:schemeClr val="tx2"/>
              </a:buClr>
              <a:buSzPct val="65000"/>
              <a:buFont typeface="Wingdings" panose="05000000000000000000" pitchFamily="2" charset="2"/>
              <a:buNone/>
              <a:defRPr b="1">
                <a:solidFill>
                  <a:schemeClr val="bg2"/>
                </a:solidFill>
              </a:defRPr>
            </a:lvl5pPr>
          </a:lstStyle>
          <a:p>
            <a:pPr lvl="0" fontAlgn="base"/>
            <a:r>
              <a:rPr lang="zh-CN" altLang="en-US" strike="noStrike" noProof="1"/>
              <a:t>单击此处编辑母版副标题样式</a:t>
            </a:r>
            <a:endParaRPr lang="zh-CN" altLang="en-US" strike="noStrike" noProof="1"/>
          </a:p>
        </p:txBody>
      </p:sp>
      <p:sp>
        <p:nvSpPr>
          <p:cNvPr id="2052" name="日期占位符 2051"/>
          <p:cNvSpPr>
            <a:spLocks noGrp="1"/>
          </p:cNvSpPr>
          <p:nvPr>
            <p:ph type="dt" sz="half" idx="2"/>
          </p:nvPr>
        </p:nvSpPr>
        <p:spPr>
          <a:xfrm>
            <a:off x="962025" y="6100763"/>
            <a:ext cx="1905000" cy="457200"/>
          </a:xfrm>
          <a:prstGeom prst="rect">
            <a:avLst/>
          </a:prstGeom>
          <a:noFill/>
          <a:ln w="9525">
            <a:noFill/>
          </a:ln>
        </p:spPr>
        <p:txBody>
          <a:bodyPr anchor="t"/>
          <a:lstStyle>
            <a:lvl1pPr>
              <a:defRPr sz="1400">
                <a:solidFill>
                  <a:srgbClr val="A08366"/>
                </a:solidFill>
              </a:defRPr>
            </a:lvl1pPr>
          </a:lstStyle>
          <a:p>
            <a:pPr fontAlgn="base">
              <a:spcBef>
                <a:spcPct val="50000"/>
              </a:spcBef>
            </a:pPr>
            <a:endParaRPr lang="zh-CN" altLang="en-US" strike="noStrike" noProof="1" dirty="0">
              <a:latin typeface="Arial" panose="020B0604020202020204" pitchFamily="34" charset="0"/>
            </a:endParaRPr>
          </a:p>
        </p:txBody>
      </p:sp>
      <p:sp>
        <p:nvSpPr>
          <p:cNvPr id="2053" name="页脚占位符 2052"/>
          <p:cNvSpPr>
            <a:spLocks noGrp="1"/>
          </p:cNvSpPr>
          <p:nvPr>
            <p:ph type="ftr" sz="quarter" idx="3"/>
          </p:nvPr>
        </p:nvSpPr>
        <p:spPr>
          <a:xfrm>
            <a:off x="3400425" y="6100763"/>
            <a:ext cx="2895600" cy="457200"/>
          </a:xfrm>
          <a:prstGeom prst="rect">
            <a:avLst/>
          </a:prstGeom>
          <a:noFill/>
          <a:ln w="9525">
            <a:noFill/>
          </a:ln>
        </p:spPr>
        <p:txBody>
          <a:bodyPr anchor="t"/>
          <a:lstStyle>
            <a:lvl1pPr algn="ctr">
              <a:defRPr sz="1400">
                <a:solidFill>
                  <a:srgbClr val="A08366"/>
                </a:solidFill>
              </a:defRPr>
            </a:lvl1pPr>
          </a:lstStyle>
          <a:p>
            <a:pPr fontAlgn="base">
              <a:spcBef>
                <a:spcPct val="50000"/>
              </a:spcBef>
            </a:pPr>
            <a:endParaRPr lang="zh-CN" altLang="en-US" strike="noStrike" noProof="1" dirty="0">
              <a:latin typeface="Arial" panose="020B0604020202020204" pitchFamily="34" charset="0"/>
            </a:endParaRPr>
          </a:p>
        </p:txBody>
      </p:sp>
      <p:sp>
        <p:nvSpPr>
          <p:cNvPr id="2054" name="灯片编号占位符 2053"/>
          <p:cNvSpPr>
            <a:spLocks noGrp="1"/>
          </p:cNvSpPr>
          <p:nvPr>
            <p:ph type="sldNum" sz="quarter" idx="4"/>
          </p:nvPr>
        </p:nvSpPr>
        <p:spPr>
          <a:xfrm>
            <a:off x="6829425" y="6100763"/>
            <a:ext cx="1905000" cy="457200"/>
          </a:xfrm>
          <a:prstGeom prst="rect">
            <a:avLst/>
          </a:prstGeom>
          <a:noFill/>
          <a:ln w="9525">
            <a:noFill/>
          </a:ln>
        </p:spPr>
        <p:txBody>
          <a:bodyPr anchor="t"/>
          <a:lstStyle>
            <a:lvl1pPr algn="r">
              <a:defRPr sz="1400">
                <a:solidFill>
                  <a:srgbClr val="A08366"/>
                </a:solidFill>
              </a:defRPr>
            </a:lvl1pPr>
          </a:lstStyle>
          <a:p>
            <a:pPr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61390" y="598170"/>
            <a:ext cx="5652135" cy="101282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900430" y="1758315"/>
            <a:ext cx="7786370" cy="419163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900113" y="1600200"/>
            <a:ext cx="3815477" cy="43497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871323" y="1600200"/>
            <a:ext cx="3815477" cy="43497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8" name="页脚占位符 7"/>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4" name="页脚占位符 3"/>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3" name="页脚占位符 2"/>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61390" y="598170"/>
            <a:ext cx="5652135" cy="101282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900430" y="1758315"/>
            <a:ext cx="7786370" cy="419163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40128" y="404813"/>
            <a:ext cx="1946672" cy="554513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900113" y="404813"/>
            <a:ext cx="5727165" cy="55451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标题，文本与两项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1625" y="228600"/>
            <a:ext cx="8510588"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301625" y="1676400"/>
            <a:ext cx="4194175" cy="44227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48200" y="1676400"/>
            <a:ext cx="4194175" cy="21351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48200" y="3963988"/>
            <a:ext cx="4194175" cy="213518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6" name="日期占位符 5"/>
          <p:cNvSpPr>
            <a:spLocks noGrp="1"/>
          </p:cNvSpPr>
          <p:nvPr>
            <p:ph type="dt" sz="half" idx="12"/>
          </p:nvPr>
        </p:nvSpPr>
        <p:spPr>
          <a:xfrm>
            <a:off x="304800" y="6245225"/>
            <a:ext cx="2286000" cy="476250"/>
          </a:xfrm>
          <a:prstGeom prst="rect">
            <a:avLst/>
          </a:prstGeom>
          <a:noFill/>
          <a:ln w="9525">
            <a:noFill/>
          </a:ln>
        </p:spPr>
        <p:txBody>
          <a:bodyPr anchor="b"/>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FADCBC8-8914-4CB5-8958-9F35D3E6F805}" type="datetime11">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页脚占位符 6"/>
          <p:cNvSpPr>
            <a:spLocks noGrp="1"/>
          </p:cNvSpPr>
          <p:nvPr>
            <p:ph type="ftr" sz="quarter" idx="13"/>
          </p:nvPr>
        </p:nvSpPr>
        <p:spPr>
          <a:xfrm>
            <a:off x="3124200" y="6245225"/>
            <a:ext cx="2895600" cy="476250"/>
          </a:xfrm>
          <a:prstGeom prst="rect">
            <a:avLst/>
          </a:prstGeom>
          <a:noFill/>
          <a:ln w="9525">
            <a:noFill/>
          </a:ln>
        </p:spPr>
        <p:txBody>
          <a:bodyPr anchor="b"/>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灯片编号占位符 7"/>
          <p:cNvSpPr>
            <a:spLocks noGrp="1"/>
          </p:cNvSpPr>
          <p:nvPr>
            <p:ph type="sldNum" sz="quarter" idx="4"/>
          </p:nvPr>
        </p:nvSpPr>
        <p:spPr>
          <a:xfrm>
            <a:off x="6553200" y="6245225"/>
            <a:ext cx="2286000" cy="476250"/>
          </a:xfrm>
          <a:prstGeom prst="rect">
            <a:avLst/>
          </a:prstGeom>
          <a:noFill/>
          <a:ln w="9525">
            <a:noFill/>
          </a:ln>
        </p:spPr>
        <p:txBody>
          <a:bodyPr vert="horz" wrap="square" lIns="91440" tIns="45720" rIns="91440" bIns="45720" numCol="1" anchor="b" anchorCtr="0" compatLnSpc="1"/>
          <a:p>
            <a:pPr algn="r" fontAlgn="base">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900113" y="1600200"/>
            <a:ext cx="3815477" cy="43497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871323" y="1600200"/>
            <a:ext cx="3815477" cy="43497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8" name="页脚占位符 7"/>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4" name="页脚占位符 3"/>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3" name="页脚占位符 2"/>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spcBef>
                <a:spcPct val="50000"/>
              </a:spcBef>
            </a:pPr>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a:outerShdw dist="107763" dir="2699999" algn="ctr" rotWithShape="0">
            <a:srgbClr val="020000"/>
          </a:outerShdw>
        </a:effectLst>
      </p:bgPr>
    </p:bg>
    <p:spTree>
      <p:nvGrpSpPr>
        <p:cNvPr id="1" name=""/>
        <p:cNvGrpSpPr/>
        <p:nvPr/>
      </p:nvGrpSpPr>
      <p:grpSpPr/>
      <p:sp>
        <p:nvSpPr>
          <p:cNvPr id="1026" name="直接连接符 1025"/>
          <p:cNvSpPr/>
          <p:nvPr/>
        </p:nvSpPr>
        <p:spPr>
          <a:xfrm>
            <a:off x="1016000" y="1600200"/>
            <a:ext cx="7747000" cy="0"/>
          </a:xfrm>
          <a:prstGeom prst="line">
            <a:avLst/>
          </a:prstGeom>
          <a:ln w="3175" cap="flat" cmpd="sng">
            <a:solidFill>
              <a:schemeClr val="bg2"/>
            </a:solidFill>
            <a:prstDash val="solid"/>
            <a:round/>
            <a:headEnd type="none" w="med" len="med"/>
            <a:tailEnd type="none" w="med" len="med"/>
          </a:ln>
        </p:spPr>
      </p:sp>
      <p:sp>
        <p:nvSpPr>
          <p:cNvPr id="1027" name="日期占位符 1026"/>
          <p:cNvSpPr>
            <a:spLocks noGrp="1"/>
          </p:cNvSpPr>
          <p:nvPr>
            <p:ph type="dt" sz="half" idx="2"/>
          </p:nvPr>
        </p:nvSpPr>
        <p:spPr>
          <a:xfrm>
            <a:off x="990600" y="6096000"/>
            <a:ext cx="1905000" cy="457200"/>
          </a:xfrm>
          <a:prstGeom prst="rect">
            <a:avLst/>
          </a:prstGeom>
          <a:noFill/>
          <a:ln w="9525">
            <a:noFill/>
          </a:ln>
        </p:spPr>
        <p:txBody>
          <a:bodyPr/>
          <a:lstStyle>
            <a:lvl1pPr>
              <a:defRPr sz="1400">
                <a:solidFill>
                  <a:schemeClr val="bg2"/>
                </a:solidFill>
              </a:defRPr>
            </a:lvl1pPr>
          </a:lstStyle>
          <a:p>
            <a:pPr lvl="0" fontAlgn="base">
              <a:spcBef>
                <a:spcPct val="50000"/>
              </a:spcBef>
            </a:pPr>
            <a:endParaRPr lang="zh-CN" altLang="en-US" strike="noStrike" noProof="1" dirty="0">
              <a:latin typeface="Arial" panose="020B0604020202020204" pitchFamily="34" charset="0"/>
            </a:endParaRPr>
          </a:p>
        </p:txBody>
      </p:sp>
      <p:sp>
        <p:nvSpPr>
          <p:cNvPr id="1028" name="页脚占位符 1027"/>
          <p:cNvSpPr>
            <a:spLocks noGrp="1"/>
          </p:cNvSpPr>
          <p:nvPr>
            <p:ph type="ftr" sz="quarter" idx="3"/>
          </p:nvPr>
        </p:nvSpPr>
        <p:spPr>
          <a:xfrm>
            <a:off x="3429000" y="6096000"/>
            <a:ext cx="2895600" cy="457200"/>
          </a:xfrm>
          <a:prstGeom prst="rect">
            <a:avLst/>
          </a:prstGeom>
          <a:noFill/>
          <a:ln w="9525">
            <a:noFill/>
          </a:ln>
        </p:spPr>
        <p:txBody>
          <a:bodyPr/>
          <a:lstStyle>
            <a:lvl1pPr algn="ctr">
              <a:defRPr sz="1400">
                <a:solidFill>
                  <a:schemeClr val="bg2"/>
                </a:solidFill>
              </a:defRPr>
            </a:lvl1pPr>
          </a:lstStyle>
          <a:p>
            <a:pPr lvl="0" fontAlgn="base">
              <a:spcBef>
                <a:spcPct val="50000"/>
              </a:spcBef>
            </a:pPr>
            <a:endParaRPr lang="zh-CN" altLang="en-US" strike="noStrike" noProof="1" dirty="0">
              <a:latin typeface="Arial" panose="020B0604020202020204" pitchFamily="34" charset="0"/>
            </a:endParaRPr>
          </a:p>
        </p:txBody>
      </p:sp>
      <p:sp>
        <p:nvSpPr>
          <p:cNvPr id="1029" name="灯片编号占位符 1028"/>
          <p:cNvSpPr>
            <a:spLocks noGrp="1"/>
          </p:cNvSpPr>
          <p:nvPr>
            <p:ph type="sldNum" sz="quarter" idx="4"/>
          </p:nvPr>
        </p:nvSpPr>
        <p:spPr>
          <a:xfrm>
            <a:off x="6858000" y="6096000"/>
            <a:ext cx="1905000" cy="457200"/>
          </a:xfrm>
          <a:prstGeom prst="rect">
            <a:avLst/>
          </a:prstGeom>
          <a:noFill/>
          <a:ln w="9525">
            <a:noFill/>
          </a:ln>
        </p:spPr>
        <p:txBody>
          <a:bodyPr/>
          <a:lstStyle>
            <a:lvl1pPr algn="r">
              <a:defRPr sz="1400">
                <a:solidFill>
                  <a:schemeClr val="bg2"/>
                </a:solidFill>
              </a:defRPr>
            </a:lvl1pPr>
          </a:lstStyle>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1030" name="标题 1029"/>
          <p:cNvSpPr>
            <a:spLocks noGrp="1"/>
          </p:cNvSpPr>
          <p:nvPr>
            <p:ph type="title"/>
          </p:nvPr>
        </p:nvSpPr>
        <p:spPr>
          <a:xfrm>
            <a:off x="900113" y="404813"/>
            <a:ext cx="7786687" cy="1012825"/>
          </a:xfrm>
          <a:prstGeom prst="rect">
            <a:avLst/>
          </a:prstGeom>
          <a:noFill/>
          <a:ln w="9525">
            <a:noFill/>
          </a:ln>
        </p:spPr>
        <p:txBody>
          <a:bodyPr anchor="ctr"/>
          <a:p>
            <a:pPr lvl="0"/>
            <a:r>
              <a:rPr lang="zh-CN" altLang="en-US"/>
              <a:t>单击此处编辑母版标题样式</a:t>
            </a:r>
            <a:endParaRPr lang="zh-CN" altLang="en-US"/>
          </a:p>
        </p:txBody>
      </p:sp>
      <p:sp>
        <p:nvSpPr>
          <p:cNvPr id="1031" name="文本占位符 1030"/>
          <p:cNvSpPr>
            <a:spLocks noGrp="1"/>
          </p:cNvSpPr>
          <p:nvPr>
            <p:ph type="body"/>
          </p:nvPr>
        </p:nvSpPr>
        <p:spPr>
          <a:xfrm>
            <a:off x="900113" y="1600200"/>
            <a:ext cx="7786687" cy="4349750"/>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1"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p"/>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p"/>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a:outerShdw dist="107763" dir="2699999" algn="ctr" rotWithShape="0">
            <a:srgbClr val="020000"/>
          </a:outerShdw>
        </a:effectLst>
      </p:bgPr>
    </p:bg>
    <p:spTree>
      <p:nvGrpSpPr>
        <p:cNvPr id="1" name=""/>
        <p:cNvGrpSpPr/>
        <p:nvPr/>
      </p:nvGrpSpPr>
      <p:grpSpPr/>
      <p:sp>
        <p:nvSpPr>
          <p:cNvPr id="1026" name="直接连接符 1025"/>
          <p:cNvSpPr/>
          <p:nvPr/>
        </p:nvSpPr>
        <p:spPr>
          <a:xfrm>
            <a:off x="1016000" y="1600200"/>
            <a:ext cx="7747000" cy="0"/>
          </a:xfrm>
          <a:prstGeom prst="line">
            <a:avLst/>
          </a:prstGeom>
          <a:ln w="3175" cap="flat" cmpd="sng">
            <a:solidFill>
              <a:schemeClr val="bg2"/>
            </a:solidFill>
            <a:prstDash val="solid"/>
            <a:round/>
            <a:headEnd type="none" w="med" len="med"/>
            <a:tailEnd type="none" w="med" len="med"/>
          </a:ln>
        </p:spPr>
      </p:sp>
      <p:sp>
        <p:nvSpPr>
          <p:cNvPr id="1027" name="日期占位符 1026"/>
          <p:cNvSpPr>
            <a:spLocks noGrp="1"/>
          </p:cNvSpPr>
          <p:nvPr>
            <p:ph type="dt" sz="half" idx="2"/>
          </p:nvPr>
        </p:nvSpPr>
        <p:spPr>
          <a:xfrm>
            <a:off x="990600" y="6096000"/>
            <a:ext cx="1905000" cy="457200"/>
          </a:xfrm>
          <a:prstGeom prst="rect">
            <a:avLst/>
          </a:prstGeom>
          <a:noFill/>
          <a:ln w="9525">
            <a:noFill/>
          </a:ln>
        </p:spPr>
        <p:txBody>
          <a:bodyPr/>
          <a:lstStyle>
            <a:lvl1pPr>
              <a:defRPr sz="1400">
                <a:solidFill>
                  <a:schemeClr val="bg2"/>
                </a:solidFill>
              </a:defRPr>
            </a:lvl1pPr>
          </a:lstStyle>
          <a:p>
            <a:pPr lvl="0" fontAlgn="base">
              <a:spcBef>
                <a:spcPct val="50000"/>
              </a:spcBef>
            </a:pPr>
            <a:endParaRPr lang="zh-CN" altLang="en-US" strike="noStrike" noProof="1" dirty="0">
              <a:latin typeface="Arial" panose="020B0604020202020204" pitchFamily="34" charset="0"/>
            </a:endParaRPr>
          </a:p>
        </p:txBody>
      </p:sp>
      <p:sp>
        <p:nvSpPr>
          <p:cNvPr id="1028" name="页脚占位符 1027"/>
          <p:cNvSpPr>
            <a:spLocks noGrp="1"/>
          </p:cNvSpPr>
          <p:nvPr>
            <p:ph type="ftr" sz="quarter" idx="3"/>
          </p:nvPr>
        </p:nvSpPr>
        <p:spPr>
          <a:xfrm>
            <a:off x="3429000" y="6096000"/>
            <a:ext cx="2895600" cy="457200"/>
          </a:xfrm>
          <a:prstGeom prst="rect">
            <a:avLst/>
          </a:prstGeom>
          <a:noFill/>
          <a:ln w="9525">
            <a:noFill/>
          </a:ln>
        </p:spPr>
        <p:txBody>
          <a:bodyPr/>
          <a:lstStyle>
            <a:lvl1pPr algn="ctr">
              <a:defRPr sz="1400">
                <a:solidFill>
                  <a:schemeClr val="bg2"/>
                </a:solidFill>
              </a:defRPr>
            </a:lvl1pPr>
          </a:lstStyle>
          <a:p>
            <a:pPr lvl="0" fontAlgn="base">
              <a:spcBef>
                <a:spcPct val="50000"/>
              </a:spcBef>
            </a:pPr>
            <a:endParaRPr lang="zh-CN" altLang="en-US" strike="noStrike" noProof="1" dirty="0">
              <a:latin typeface="Arial" panose="020B0604020202020204" pitchFamily="34" charset="0"/>
            </a:endParaRPr>
          </a:p>
        </p:txBody>
      </p:sp>
      <p:sp>
        <p:nvSpPr>
          <p:cNvPr id="1029" name="灯片编号占位符 1028"/>
          <p:cNvSpPr>
            <a:spLocks noGrp="1"/>
          </p:cNvSpPr>
          <p:nvPr>
            <p:ph type="sldNum" sz="quarter" idx="4"/>
          </p:nvPr>
        </p:nvSpPr>
        <p:spPr>
          <a:xfrm>
            <a:off x="6858000" y="6096000"/>
            <a:ext cx="1905000" cy="457200"/>
          </a:xfrm>
          <a:prstGeom prst="rect">
            <a:avLst/>
          </a:prstGeom>
          <a:noFill/>
          <a:ln w="9525">
            <a:noFill/>
          </a:ln>
        </p:spPr>
        <p:txBody>
          <a:bodyPr/>
          <a:lstStyle>
            <a:lvl1pPr algn="r">
              <a:defRPr sz="1400">
                <a:solidFill>
                  <a:schemeClr val="bg2"/>
                </a:solidFill>
              </a:defRPr>
            </a:lvl1pPr>
          </a:lstStyle>
          <a:p>
            <a:pPr lvl="0"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1030" name="标题 1029"/>
          <p:cNvSpPr>
            <a:spLocks noGrp="1"/>
          </p:cNvSpPr>
          <p:nvPr>
            <p:ph type="title"/>
          </p:nvPr>
        </p:nvSpPr>
        <p:spPr>
          <a:xfrm>
            <a:off x="900113" y="404813"/>
            <a:ext cx="7786687" cy="1012825"/>
          </a:xfrm>
          <a:prstGeom prst="rect">
            <a:avLst/>
          </a:prstGeom>
          <a:noFill/>
          <a:ln w="9525">
            <a:noFill/>
          </a:ln>
        </p:spPr>
        <p:txBody>
          <a:bodyPr anchor="ctr"/>
          <a:p>
            <a:pPr lvl="0"/>
            <a:r>
              <a:rPr lang="zh-CN" altLang="en-US"/>
              <a:t>单击此处编辑母版标题样式</a:t>
            </a:r>
            <a:endParaRPr lang="zh-CN" altLang="en-US"/>
          </a:p>
        </p:txBody>
      </p:sp>
      <p:sp>
        <p:nvSpPr>
          <p:cNvPr id="1031" name="文本占位符 1030"/>
          <p:cNvSpPr>
            <a:spLocks noGrp="1"/>
          </p:cNvSpPr>
          <p:nvPr>
            <p:ph type="body"/>
          </p:nvPr>
        </p:nvSpPr>
        <p:spPr>
          <a:xfrm>
            <a:off x="900113" y="1600200"/>
            <a:ext cx="7786687" cy="4349750"/>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1"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p"/>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p"/>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2.wmf"/><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框 1"/>
          <p:cNvSpPr txBox="1"/>
          <p:nvPr/>
        </p:nvSpPr>
        <p:spPr>
          <a:xfrm>
            <a:off x="927100" y="1797050"/>
            <a:ext cx="7543800" cy="1198563"/>
          </a:xfrm>
          <a:prstGeom prst="rect">
            <a:avLst/>
          </a:prstGeom>
          <a:noFill/>
          <a:ln w="9525">
            <a:noFill/>
          </a:ln>
        </p:spPr>
        <p:txBody>
          <a:bodyPr wrap="square" anchor="t">
            <a:spAutoFit/>
          </a:bodyPr>
          <a:p>
            <a:pPr algn="ctr">
              <a:lnSpc>
                <a:spcPct val="150000"/>
              </a:lnSpc>
            </a:pPr>
            <a:r>
              <a:rPr lang="zh-CN" altLang="en-US" sz="4800" b="1">
                <a:solidFill>
                  <a:schemeClr val="tx2"/>
                </a:solidFill>
                <a:latin typeface="Arial" panose="020B0604020202020204" pitchFamily="34" charset="0"/>
                <a:ea typeface="宋体" panose="02010600030101010101" pitchFamily="2" charset="-122"/>
              </a:rPr>
              <a:t>船员教育质量管理体系宣贯</a:t>
            </a:r>
            <a:endParaRPr lang="zh-CN" altLang="en-US" sz="4800" b="1">
              <a:solidFill>
                <a:schemeClr val="tx2"/>
              </a:solidFill>
              <a:latin typeface="Arial" panose="020B0604020202020204" pitchFamily="34" charset="0"/>
              <a:ea typeface="宋体" panose="02010600030101010101" pitchFamily="2" charset="-122"/>
            </a:endParaRPr>
          </a:p>
        </p:txBody>
      </p:sp>
      <p:sp>
        <p:nvSpPr>
          <p:cNvPr id="6146" name="文本框 3"/>
          <p:cNvSpPr txBox="1"/>
          <p:nvPr/>
        </p:nvSpPr>
        <p:spPr>
          <a:xfrm>
            <a:off x="3343275" y="4083050"/>
            <a:ext cx="2778125" cy="1211263"/>
          </a:xfrm>
          <a:prstGeom prst="rect">
            <a:avLst/>
          </a:prstGeom>
          <a:noFill/>
          <a:ln w="9525">
            <a:noFill/>
          </a:ln>
        </p:spPr>
        <p:txBody>
          <a:bodyPr wrap="square" anchor="t">
            <a:spAutoFit/>
          </a:bodyPr>
          <a:p>
            <a:pPr algn="ctr">
              <a:lnSpc>
                <a:spcPct val="130000"/>
              </a:lnSpc>
            </a:pPr>
            <a:r>
              <a:rPr lang="zh-CN" altLang="en-US" sz="2800" b="1">
                <a:solidFill>
                  <a:srgbClr val="002060"/>
                </a:solidFill>
                <a:latin typeface="Arial" panose="020B0604020202020204" pitchFamily="34" charset="0"/>
                <a:ea typeface="宋体" panose="02010600030101010101" pitchFamily="2" charset="-122"/>
              </a:rPr>
              <a:t>质量管理办公室</a:t>
            </a:r>
            <a:r>
              <a:rPr lang="en-US" altLang="zh-CN" sz="2800" b="1">
                <a:solidFill>
                  <a:srgbClr val="002060"/>
                </a:solidFill>
                <a:latin typeface="Arial" panose="020B0604020202020204" pitchFamily="34" charset="0"/>
                <a:ea typeface="宋体" panose="02010600030101010101" pitchFamily="2" charset="-122"/>
              </a:rPr>
              <a:t>2020.10</a:t>
            </a:r>
            <a:endParaRPr lang="en-US" altLang="zh-CN" sz="2800" b="1">
              <a:solidFill>
                <a:srgbClr val="002060"/>
              </a:solidFill>
              <a:latin typeface="Arial" panose="020B060402020202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22020" y="665163"/>
            <a:ext cx="5821363" cy="944563"/>
          </a:xfrm>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rPr>
              <a:t>船员教育和培训过程控制</a:t>
            </a:r>
            <a:endParaRPr kumimoji="0" lang="zh-CN" altLang="en-US" sz="3600" b="1" i="0" u="none" strike="noStrike" kern="1200" cap="none" spc="0" normalizeH="0" baseline="0" noProof="0" dirty="0">
              <a:ln>
                <a:noFill/>
              </a:ln>
              <a:solidFill>
                <a:srgbClr val="FF9900"/>
              </a:solidFill>
              <a:effectLst>
                <a:outerShdw blurRad="38100" dist="38100" dir="2700000">
                  <a:srgbClr val="000000"/>
                </a:outerShdw>
              </a:effectLst>
              <a:uLnTx/>
              <a:uFillTx/>
              <a:latin typeface="+mj-lt"/>
              <a:ea typeface="+mj-ea"/>
              <a:cs typeface="+mj-cs"/>
            </a:endParaRPr>
          </a:p>
        </p:txBody>
      </p:sp>
      <p:sp>
        <p:nvSpPr>
          <p:cNvPr id="3" name="内容占位符 2"/>
          <p:cNvSpPr>
            <a:spLocks noGrp="1"/>
          </p:cNvSpPr>
          <p:nvPr>
            <p:ph idx="1"/>
          </p:nvPr>
        </p:nvSpPr>
        <p:spPr>
          <a:xfrm>
            <a:off x="601980" y="1609725"/>
            <a:ext cx="8006715" cy="5020310"/>
          </a:xfrm>
        </p:spPr>
        <p:txBody>
          <a:bodyPr/>
          <a:lstStyle/>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en-US" altLang="zh-CN"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STCW</a:t>
            </a: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公约</a:t>
            </a:r>
            <a:r>
              <a:rPr kumimoji="0" lang="en-US" altLang="zh-CN"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95</a:t>
            </a: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修正案提出了履约国政府要建立船员教育、培训、考试、评估和发证质量标准体系，对船员教育和培训全过程进行质量控制的要求。</a:t>
            </a:r>
            <a:endPar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en-US" altLang="zh-CN" sz="28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1997</a:t>
            </a:r>
            <a:r>
              <a:rPr kumimoji="0" lang="zh-CN" altLang="en-US" sz="28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年</a:t>
            </a: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颁布了</a:t>
            </a:r>
            <a:r>
              <a:rPr kumimoji="0" lang="en-US" altLang="zh-CN"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中华人民共和国船员教育和培训质量管理规则</a:t>
            </a:r>
            <a:r>
              <a:rPr kumimoji="0" lang="en-US" altLang="zh-CN"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及体系建立指南、审核实施细则等文件。</a:t>
            </a:r>
            <a:endParaRPr kumimoji="0" lang="en-US" altLang="zh-CN"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en-US" altLang="zh-CN" sz="28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2019</a:t>
            </a:r>
            <a:r>
              <a:rPr kumimoji="0" lang="zh-CN" altLang="en-US" sz="28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年</a:t>
            </a: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，交通运输部海事局修订并发布</a:t>
            </a:r>
            <a:r>
              <a:rPr lang="en-US" altLang="zh-CN" sz="2800" noProof="0" dirty="0" smtClean="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noProof="0" dirty="0" smtClean="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中华人民共和国船员培训和船员管理质量管理规则</a:t>
            </a:r>
            <a:r>
              <a:rPr lang="en-US" altLang="zh-CN" sz="2800" noProof="0" dirty="0" smtClean="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noProof="0" dirty="0" smtClean="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noProof="0" dirty="0" smtClean="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海船员〔2019〕310号</a:t>
            </a:r>
            <a:r>
              <a:rPr lang="zh-CN" altLang="en-US" sz="2800" noProof="0" dirty="0" smtClean="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en-US" sz="2800" i="0" u="none" strike="noStrike" kern="1200" cap="none" spc="0" normalizeH="0" baseline="0" noProof="0" dirty="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6385"/>
          <p:cNvSpPr>
            <a:spLocks noGrp="1" noRot="1"/>
          </p:cNvSpPr>
          <p:nvPr>
            <p:ph type="title"/>
          </p:nvPr>
        </p:nvSpPr>
        <p:spPr>
          <a:xfrm>
            <a:off x="919480" y="675005"/>
            <a:ext cx="5968365" cy="893445"/>
          </a:xfrm>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rPr>
              <a:t>船员教育和培训的开展</a:t>
            </a:r>
            <a:endParaRPr kumimoji="0" lang="zh-CN" altLang="en-US" sz="3600" b="1" i="0" u="none" strike="noStrike" kern="1200" cap="none" spc="0" normalizeH="0" baseline="0" noProof="1">
              <a:ln>
                <a:noFill/>
              </a:ln>
              <a:solidFill>
                <a:srgbClr val="FF9900"/>
              </a:solidFill>
              <a:effectLst>
                <a:outerShdw blurRad="38100" dist="38100" dir="2700000">
                  <a:srgbClr val="000000"/>
                </a:outerShdw>
              </a:effectLst>
              <a:uLnTx/>
              <a:uFillTx/>
              <a:latin typeface="+mj-lt"/>
              <a:ea typeface="+mj-ea"/>
              <a:cs typeface="+mj-cs"/>
            </a:endParaRPr>
          </a:p>
        </p:txBody>
      </p:sp>
      <p:sp>
        <p:nvSpPr>
          <p:cNvPr id="16387" name="文本占位符 16386"/>
          <p:cNvSpPr>
            <a:spLocks noGrp="1"/>
          </p:cNvSpPr>
          <p:nvPr>
            <p:ph idx="1"/>
          </p:nvPr>
        </p:nvSpPr>
        <p:spPr>
          <a:xfrm>
            <a:off x="581025" y="1679575"/>
            <a:ext cx="8258175" cy="5026025"/>
          </a:xfrm>
        </p:spPr>
        <p:txBody>
          <a:bodyPr/>
          <a:lstStyle/>
          <a:p>
            <a:pPr marL="342900" marR="0" lvl="0" indent="-342900" algn="l" defTabSz="914400" rtl="0" eaLnBrk="1" fontAlgn="base" latinLnBrk="0" hangingPunct="1">
              <a:lnSpc>
                <a:spcPct val="80000"/>
              </a:lnSpc>
              <a:spcBef>
                <a:spcPts val="0"/>
              </a:spcBef>
              <a:spcAft>
                <a:spcPts val="90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开展船员教育和培训必须按照 </a:t>
            </a:r>
            <a:r>
              <a:rPr kumimoji="0" lang="en-US" altLang="zh-CN" sz="28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STCW</a:t>
            </a:r>
            <a:r>
              <a:rPr kumimoji="0" lang="zh-CN" altLang="en-US" sz="28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公约要求建立质量管理体系并通过政府主管机关认证。</a:t>
            </a:r>
            <a:endParaRPr kumimoji="0" lang="zh-CN" altLang="en-US" sz="28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80000"/>
              </a:lnSpc>
              <a:spcBef>
                <a:spcPts val="0"/>
              </a:spcBef>
              <a:spcAft>
                <a:spcPts val="900"/>
              </a:spcAft>
              <a:buClr>
                <a:schemeClr val="hlink"/>
              </a:buClr>
              <a:buSzPct val="70000"/>
              <a:buFont typeface="Wingdings" panose="05000000000000000000" pitchFamily="2" charset="2"/>
              <a:buChar char="n"/>
              <a:defRPr/>
            </a:pPr>
            <a:r>
              <a:rPr kumimoji="0" lang="en-US" altLang="zh-CN" sz="2800" i="0" u="none" strike="noStrike" kern="1200" cap="none" spc="0" normalizeH="0" baseline="0" noProof="1">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2800" i="0" u="none" strike="noStrike" kern="1200" cap="none" spc="0" normalizeH="0" baseline="0" noProof="1">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中华人民共和国船员培训管理规则</a:t>
            </a:r>
            <a:r>
              <a:rPr kumimoji="0" lang="en-US" altLang="zh-CN" sz="2800" i="0" u="none" strike="noStrike" kern="1200" cap="none" spc="0" normalizeH="0" baseline="0" noProof="1">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2800" i="0" u="none" strike="noStrike" kern="1200" cap="none" spc="0" normalizeH="0" baseline="0" noProof="1">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对培训机构的要求：与培训类别和项目相匹配的具体技术要求的场地、设施和设备、教学人员、管理人员、健全的管理制度和安全防护制度、建立符合交通运输部规定的船员培训质量控制体系</a:t>
            </a:r>
            <a:r>
              <a:rPr kumimoji="0" lang="zh-CN" altLang="en-US" sz="2800" i="0" u="none" strike="noStrike" kern="1200" cap="none" spc="0" normalizeH="0" baseline="0" noProof="1"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en-US" altLang="zh-CN" sz="2800" i="0" u="none" strike="noStrike" kern="1200" cap="none" spc="0" normalizeH="0" baseline="0" noProof="1"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80000"/>
              </a:lnSpc>
              <a:spcBef>
                <a:spcPts val="0"/>
              </a:spcBef>
              <a:spcAft>
                <a:spcPts val="90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开展船员教育和培训的机构应取得符合主管机关规定的船员培训机构</a:t>
            </a:r>
            <a:r>
              <a:rPr kumimoji="0" lang="zh-CN" altLang="en-US" sz="2800" i="0" u="none" strike="noStrike" kern="1200" cap="none" spc="0" normalizeH="0" baseline="0" noProof="0" dirty="0" smtClean="0">
                <a:ln>
                  <a:noFill/>
                </a:ln>
                <a:solidFill>
                  <a:srgbClr val="00B0F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资质许可条件</a:t>
            </a: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en-US" sz="2800" i="0" u="none" strike="noStrike" kern="1200" cap="none" spc="0" normalizeH="0" baseline="0" noProof="1">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80000"/>
              </a:lnSpc>
              <a:spcBef>
                <a:spcPts val="0"/>
              </a:spcBef>
              <a:spcAft>
                <a:spcPts val="90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开展船员教育和培训的机构必须依据本规则建立、实施船员教育和培训质量管理体系，使船员教育和培训活动在质量管理体系的连续控制之下进行，以达到既定的目标。</a:t>
            </a:r>
            <a:endParaRPr kumimoji="0" lang="zh-CN" altLang="en-US" sz="28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6385"/>
          <p:cNvSpPr>
            <a:spLocks noGrp="1" noRot="1"/>
          </p:cNvSpPr>
          <p:nvPr>
            <p:ph type="title"/>
          </p:nvPr>
        </p:nvSpPr>
        <p:spPr>
          <a:xfrm>
            <a:off x="919480" y="675005"/>
            <a:ext cx="5968365" cy="893445"/>
          </a:xfrm>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rPr>
              <a:t>我校的船员教育和培训项目</a:t>
            </a:r>
            <a:endPar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endParaRPr>
          </a:p>
        </p:txBody>
      </p:sp>
      <p:sp>
        <p:nvSpPr>
          <p:cNvPr id="16387" name="文本占位符 16386"/>
          <p:cNvSpPr>
            <a:spLocks noGrp="1"/>
          </p:cNvSpPr>
          <p:nvPr>
            <p:ph idx="1"/>
          </p:nvPr>
        </p:nvSpPr>
        <p:spPr>
          <a:xfrm>
            <a:off x="769620" y="1645285"/>
            <a:ext cx="7948295" cy="5050155"/>
          </a:xfrm>
        </p:spPr>
        <p:txBody>
          <a:bodyPr/>
          <a:lstStyle/>
          <a:p>
            <a:pPr marL="342900" marR="0" lvl="0" indent="-342900" algn="l" defTabSz="914400" rtl="0" eaLnBrk="1" fontAlgn="base" latinLnBrk="0" hangingPunct="1">
              <a:lnSpc>
                <a:spcPct val="70000"/>
              </a:lnSpc>
              <a:spcBef>
                <a:spcPts val="0"/>
              </a:spcBef>
              <a:spcAft>
                <a:spcPts val="900"/>
              </a:spcAft>
              <a:buClr>
                <a:schemeClr val="hlink"/>
              </a:buClr>
              <a:buSzPct val="70000"/>
              <a:buFont typeface="Wingdings" panose="05000000000000000000" pitchFamily="2" charset="2"/>
              <a:buChar char="n"/>
              <a:defRPr/>
            </a:pPr>
            <a:r>
              <a:rPr kumimoji="0" sz="2400" i="0" u="none" strike="noStrike" kern="1200" cap="none" spc="0" normalizeH="0" baseline="0" noProof="1">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学历教育</a:t>
            </a:r>
            <a:endPar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70000"/>
              </a:lnSpc>
              <a:spcBef>
                <a:spcPts val="0"/>
              </a:spcBef>
              <a:spcAft>
                <a:spcPts val="900"/>
              </a:spcAft>
              <a:buClr>
                <a:schemeClr val="hlink"/>
              </a:buClr>
              <a:buSzPct val="70000"/>
              <a:buFont typeface="Wingdings" panose="05000000000000000000" pitchFamily="2" charset="2"/>
              <a:buNone/>
              <a:defRPr/>
            </a:pPr>
            <a:r>
              <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高中起点四年制本科。专业设置：航海技术、轮机工程。</a:t>
            </a:r>
            <a:endPar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70000"/>
              </a:lnSpc>
              <a:spcBef>
                <a:spcPts val="0"/>
              </a:spcBef>
              <a:spcAft>
                <a:spcPts val="900"/>
              </a:spcAft>
              <a:buClr>
                <a:schemeClr val="hlink"/>
              </a:buClr>
              <a:buSzPct val="70000"/>
              <a:buFont typeface="Wingdings" panose="05000000000000000000" pitchFamily="2" charset="2"/>
              <a:buChar char="n"/>
              <a:defRPr/>
            </a:pPr>
            <a:r>
              <a:rPr kumimoji="0" sz="2400" i="0" u="none" strike="noStrike" kern="1200" cap="none" spc="0" normalizeH="0" baseline="0" noProof="1">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船员培训</a:t>
            </a:r>
            <a:r>
              <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endPar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70000"/>
              </a:lnSpc>
              <a:spcBef>
                <a:spcPts val="0"/>
              </a:spcBef>
              <a:spcAft>
                <a:spcPts val="900"/>
              </a:spcAft>
              <a:buClr>
                <a:schemeClr val="hlink"/>
              </a:buClr>
              <a:buSzPct val="70000"/>
              <a:buFont typeface="Wingdings" panose="05000000000000000000" pitchFamily="2" charset="2"/>
              <a:buNone/>
              <a:defRPr/>
            </a:pPr>
            <a:r>
              <a:rPr kumimoji="0" sz="2400" i="0" u="none" strike="noStrike" kern="1200" cap="none" spc="0" normalizeH="0" baseline="0" noProof="1">
                <a:ln>
                  <a:noFill/>
                </a:ln>
                <a:solidFill>
                  <a:srgbClr val="7030A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1）海船船员岗位适任培训</a:t>
            </a:r>
            <a:endParaRPr kumimoji="0" sz="2400" i="0" u="none" strike="noStrike" kern="1200" cap="none" spc="0" normalizeH="0" baseline="0" noProof="1">
              <a:ln>
                <a:noFill/>
              </a:ln>
              <a:solidFill>
                <a:srgbClr val="7030A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70000"/>
              </a:lnSpc>
              <a:spcBef>
                <a:spcPts val="0"/>
              </a:spcBef>
              <a:spcAft>
                <a:spcPts val="900"/>
              </a:spcAft>
              <a:buClr>
                <a:schemeClr val="hlink"/>
              </a:buClr>
              <a:buSzPct val="70000"/>
              <a:buFont typeface="Wingdings" panose="05000000000000000000" pitchFamily="2" charset="2"/>
              <a:buNone/>
              <a:defRPr/>
            </a:pPr>
            <a:r>
              <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三副、三管轮、值班水手、值班机工、</a:t>
            </a:r>
            <a:endPar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70000"/>
              </a:lnSpc>
              <a:spcBef>
                <a:spcPts val="0"/>
              </a:spcBef>
              <a:spcAft>
                <a:spcPts val="900"/>
              </a:spcAft>
              <a:buClr>
                <a:schemeClr val="hlink"/>
              </a:buClr>
              <a:buSzPct val="70000"/>
              <a:buFont typeface="Wingdings" panose="05000000000000000000" pitchFamily="2" charset="2"/>
              <a:buNone/>
              <a:defRPr/>
            </a:pPr>
            <a:r>
              <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全球海上遇险和安全系统（GMDSS）通用操作员。</a:t>
            </a:r>
            <a:endPar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70000"/>
              </a:lnSpc>
              <a:spcBef>
                <a:spcPts val="0"/>
              </a:spcBef>
              <a:spcAft>
                <a:spcPts val="900"/>
              </a:spcAft>
              <a:buClr>
                <a:schemeClr val="hlink"/>
              </a:buClr>
              <a:buSzPct val="70000"/>
              <a:buFont typeface="Wingdings" panose="05000000000000000000" pitchFamily="2" charset="2"/>
              <a:buNone/>
              <a:defRPr/>
            </a:pPr>
            <a:r>
              <a:rPr kumimoji="0" sz="2400" i="0" u="none" strike="noStrike" kern="1200" cap="none" spc="0" normalizeH="0" baseline="0" noProof="1">
                <a:ln>
                  <a:noFill/>
                </a:ln>
                <a:solidFill>
                  <a:srgbClr val="7030A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2）船员专业技能适任培训</a:t>
            </a:r>
            <a:endPar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70000"/>
              </a:lnSpc>
              <a:spcBef>
                <a:spcPts val="0"/>
              </a:spcBef>
              <a:spcAft>
                <a:spcPts val="900"/>
              </a:spcAft>
              <a:buClr>
                <a:schemeClr val="hlink"/>
              </a:buClr>
              <a:buSzPct val="70000"/>
              <a:buFont typeface="Wingdings" panose="05000000000000000000" pitchFamily="2" charset="2"/>
              <a:buNone/>
              <a:defRPr/>
            </a:pPr>
            <a:r>
              <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基本安全、精通救生艇筏和救助艇、高级消防、</a:t>
            </a:r>
            <a:endPar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70000"/>
              </a:lnSpc>
              <a:spcBef>
                <a:spcPts val="0"/>
              </a:spcBef>
              <a:spcAft>
                <a:spcPts val="900"/>
              </a:spcAft>
              <a:buClr>
                <a:schemeClr val="hlink"/>
              </a:buClr>
              <a:buSzPct val="70000"/>
              <a:buFont typeface="Wingdings" panose="05000000000000000000" pitchFamily="2" charset="2"/>
              <a:buNone/>
              <a:defRPr/>
            </a:pPr>
            <a:r>
              <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精通急救、保安意识、负有指定保安职责、船舶保安员。</a:t>
            </a:r>
            <a:endPar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70000"/>
              </a:lnSpc>
              <a:spcBef>
                <a:spcPts val="0"/>
              </a:spcBef>
              <a:spcAft>
                <a:spcPts val="900"/>
              </a:spcAft>
              <a:buClr>
                <a:schemeClr val="hlink"/>
              </a:buClr>
              <a:buSzPct val="70000"/>
              <a:buFont typeface="Wingdings" panose="05000000000000000000" pitchFamily="2" charset="2"/>
              <a:buNone/>
              <a:defRPr/>
            </a:pPr>
            <a:r>
              <a:rPr kumimoji="0" sz="2400" i="0" u="none" strike="noStrike" kern="1200" cap="none" spc="0" normalizeH="0" baseline="0" noProof="1">
                <a:ln>
                  <a:noFill/>
                </a:ln>
                <a:solidFill>
                  <a:srgbClr val="7030A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3）特殊培训</a:t>
            </a:r>
            <a:endPar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70000"/>
              </a:lnSpc>
              <a:spcBef>
                <a:spcPts val="0"/>
              </a:spcBef>
              <a:spcAft>
                <a:spcPts val="900"/>
              </a:spcAft>
              <a:buClr>
                <a:schemeClr val="hlink"/>
              </a:buClr>
              <a:buSzPct val="70000"/>
              <a:buFont typeface="Wingdings" panose="05000000000000000000" pitchFamily="2" charset="2"/>
              <a:buNone/>
              <a:defRPr/>
            </a:pPr>
            <a:r>
              <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油船和化学品船及货物操作基本培训、</a:t>
            </a:r>
            <a:endPar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70000"/>
              </a:lnSpc>
              <a:spcBef>
                <a:spcPts val="0"/>
              </a:spcBef>
              <a:spcAft>
                <a:spcPts val="900"/>
              </a:spcAft>
              <a:buClr>
                <a:schemeClr val="hlink"/>
              </a:buClr>
              <a:buSzPct val="70000"/>
              <a:buFont typeface="Wingdings" panose="05000000000000000000" pitchFamily="2" charset="2"/>
              <a:buNone/>
              <a:defRPr/>
            </a:pPr>
            <a:r>
              <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油船货物操作高级培训、大型船舶操纵。</a:t>
            </a:r>
            <a:endPar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70000"/>
              </a:lnSpc>
              <a:spcBef>
                <a:spcPts val="0"/>
              </a:spcBef>
              <a:spcAft>
                <a:spcPts val="900"/>
              </a:spcAft>
              <a:buClr>
                <a:schemeClr val="hlink"/>
              </a:buClr>
              <a:buSzPct val="70000"/>
              <a:buFont typeface="Wingdings" panose="05000000000000000000" pitchFamily="2" charset="2"/>
              <a:buNone/>
              <a:defRPr/>
            </a:pPr>
            <a:r>
              <a:rPr kumimoji="0" sz="2400" i="0" u="none" strike="noStrike" kern="1200" cap="none" spc="0" normalizeH="0" baseline="0" noProof="1">
                <a:ln>
                  <a:noFill/>
                </a:ln>
                <a:solidFill>
                  <a:srgbClr val="7030A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4）其它培训</a:t>
            </a:r>
            <a:endPar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70000"/>
              </a:lnSpc>
              <a:spcBef>
                <a:spcPts val="0"/>
              </a:spcBef>
              <a:spcAft>
                <a:spcPts val="900"/>
              </a:spcAft>
              <a:buClr>
                <a:schemeClr val="hlink"/>
              </a:buClr>
              <a:buSzPct val="70000"/>
              <a:buFont typeface="Wingdings" panose="05000000000000000000" pitchFamily="2" charset="2"/>
              <a:buNone/>
              <a:defRPr/>
            </a:pPr>
            <a:r>
              <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船上厨师培训、国际航行船舶船员专业英语培训。</a:t>
            </a:r>
            <a:endParaRPr kumimoji="0"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8433"/>
          <p:cNvSpPr>
            <a:spLocks noGrp="1" noRot="1"/>
          </p:cNvSpPr>
          <p:nvPr>
            <p:ph type="title"/>
          </p:nvPr>
        </p:nvSpPr>
        <p:spPr>
          <a:xfrm>
            <a:off x="900430" y="682625"/>
            <a:ext cx="5799455" cy="927100"/>
          </a:xfrm>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rPr>
              <a:t>质量管理体系</a:t>
            </a:r>
            <a:endPar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endParaRPr>
          </a:p>
        </p:txBody>
      </p:sp>
      <p:sp>
        <p:nvSpPr>
          <p:cNvPr id="18435" name="文本占位符 18434"/>
          <p:cNvSpPr>
            <a:spLocks noGrp="1"/>
          </p:cNvSpPr>
          <p:nvPr>
            <p:ph idx="1"/>
          </p:nvPr>
        </p:nvSpPr>
        <p:spPr>
          <a:xfrm>
            <a:off x="579755" y="1676400"/>
            <a:ext cx="8358505" cy="4953000"/>
          </a:xfrm>
        </p:spPr>
        <p:txBody>
          <a:bodyPr/>
          <a:lstStyle/>
          <a:p>
            <a:pPr marL="342900" marR="0" lvl="0" indent="-342900" algn="l" defTabSz="914400" rtl="0" eaLnBrk="1" fontAlgn="base" latinLnBrk="0" hangingPunct="1">
              <a:lnSpc>
                <a:spcPct val="90000"/>
              </a:lnSpc>
              <a:spcBef>
                <a:spcPts val="0"/>
              </a:spcBef>
              <a:spcAft>
                <a:spcPts val="1200"/>
              </a:spcAft>
              <a:buClr>
                <a:schemeClr val="hlink"/>
              </a:buClr>
              <a:buSzPct val="70000"/>
              <a:buFont typeface="Wingdings" panose="05000000000000000000" pitchFamily="2" charset="2"/>
              <a:buChar char="n"/>
              <a:defRPr/>
            </a:pPr>
            <a:r>
              <a:rPr kumimoji="0" lang="zh-CN" altLang="en-US" sz="2800" b="1" i="0" u="none" strike="noStrike" kern="1200" cap="none" spc="0" normalizeH="0" baseline="0" noProof="1">
                <a:ln>
                  <a:noFill/>
                </a:ln>
                <a:solidFill>
                  <a:schemeClr val="tx1"/>
                </a:solidFill>
                <a:effectLst>
                  <a:outerShdw blurRad="38100" dist="38100" dir="2700000">
                    <a:srgbClr val="000000"/>
                  </a:outerShdw>
                </a:effectLst>
                <a:uLnTx/>
                <a:uFillTx/>
                <a:latin typeface="+mn-lt"/>
                <a:ea typeface="+mn-ea"/>
                <a:cs typeface="+mn-cs"/>
              </a:rPr>
              <a:t>质量管理体系的定义：</a:t>
            </a:r>
            <a:r>
              <a:rPr kumimoji="0" lang="zh-CN" altLang="en-US" sz="2800" b="1" i="0" u="none" strike="noStrike" kern="1200" cap="none" spc="0" normalizeH="0" baseline="0" noProof="1">
                <a:ln>
                  <a:noFill/>
                </a:ln>
                <a:solidFill>
                  <a:srgbClr val="FF0000"/>
                </a:solidFill>
                <a:effectLst>
                  <a:outerShdw blurRad="38100" dist="38100" dir="2700000">
                    <a:srgbClr val="000000"/>
                  </a:outerShdw>
                </a:effectLst>
                <a:uLnTx/>
                <a:uFillTx/>
                <a:latin typeface="+mn-lt"/>
                <a:ea typeface="+mn-ea"/>
                <a:cs typeface="+mn-cs"/>
              </a:rPr>
              <a:t>为实施质量管理的组织机构、职责、程序、过程和资源。</a:t>
            </a:r>
            <a:endParaRPr kumimoji="0" lang="zh-CN" altLang="en-US" sz="2800" b="1" i="0" u="none" strike="noStrike" kern="1200" cap="none" spc="0" normalizeH="0" baseline="0" noProof="1">
              <a:ln>
                <a:noFill/>
              </a:ln>
              <a:solidFill>
                <a:schemeClr val="tx1"/>
              </a:solidFill>
              <a:effectLst>
                <a:outerShdw blurRad="38100" dist="38100" dir="2700000">
                  <a:srgbClr val="000000"/>
                </a:outerShdw>
              </a:effectLst>
              <a:uLnTx/>
              <a:uFillTx/>
              <a:latin typeface="+mn-lt"/>
              <a:ea typeface="+mn-ea"/>
              <a:cs typeface="+mn-cs"/>
            </a:endParaRPr>
          </a:p>
          <a:p>
            <a:pPr marL="342900" marR="0" lvl="0" indent="-342900" algn="l" defTabSz="914400" rtl="0" eaLnBrk="1" fontAlgn="base" latinLnBrk="0" hangingPunct="1">
              <a:lnSpc>
                <a:spcPct val="90000"/>
              </a:lnSpc>
              <a:spcBef>
                <a:spcPts val="0"/>
              </a:spcBef>
              <a:spcAft>
                <a:spcPts val="1200"/>
              </a:spcAft>
              <a:buClr>
                <a:schemeClr val="hlink"/>
              </a:buClr>
              <a:buSzPct val="70000"/>
              <a:buFont typeface="Wingdings" panose="05000000000000000000" pitchFamily="2" charset="2"/>
              <a:buChar char="n"/>
              <a:defRPr/>
            </a:pPr>
            <a:r>
              <a:rPr kumimoji="0" lang="zh-CN" altLang="en-US" sz="2800" b="1" i="0" u="none" strike="noStrike" kern="1200" cap="none" spc="0" normalizeH="0" baseline="0" noProof="1">
                <a:ln>
                  <a:noFill/>
                </a:ln>
                <a:solidFill>
                  <a:schemeClr val="tx1"/>
                </a:solidFill>
                <a:effectLst>
                  <a:outerShdw blurRad="38100" dist="38100" dir="2700000">
                    <a:srgbClr val="000000"/>
                  </a:outerShdw>
                </a:effectLst>
                <a:uLnTx/>
                <a:uFillTx/>
                <a:latin typeface="+mn-lt"/>
                <a:ea typeface="+mn-ea"/>
                <a:cs typeface="+mn-cs"/>
              </a:rPr>
              <a:t>质量管理体系包含 </a:t>
            </a:r>
            <a:r>
              <a:rPr kumimoji="0" lang="en-US" altLang="zh-CN" sz="40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rPr>
              <a:t>1 2</a:t>
            </a:r>
            <a:r>
              <a:rPr kumimoji="0" lang="en-US" altLang="zh-CN" sz="3600" b="1" i="0" u="none" strike="noStrike" kern="1200" cap="none" spc="0" normalizeH="0" baseline="0" noProof="1">
                <a:ln>
                  <a:noFill/>
                </a:ln>
                <a:solidFill>
                  <a:srgbClr val="FF0000"/>
                </a:solidFill>
                <a:effectLst>
                  <a:outerShdw blurRad="38100" dist="38100" dir="2700000">
                    <a:srgbClr val="000000"/>
                  </a:outerShdw>
                </a:effectLst>
                <a:uLnTx/>
                <a:uFillTx/>
                <a:latin typeface="+mn-lt"/>
                <a:ea typeface="+mn-ea"/>
                <a:cs typeface="+mn-cs"/>
              </a:rPr>
              <a:t> </a:t>
            </a:r>
            <a:r>
              <a:rPr kumimoji="0" lang="zh-CN" altLang="en-US" sz="2800" b="1" i="0" u="none" strike="noStrike" kern="1200" cap="none" spc="0" normalizeH="0" baseline="0" noProof="1">
                <a:ln>
                  <a:noFill/>
                </a:ln>
                <a:solidFill>
                  <a:schemeClr val="tx1"/>
                </a:solidFill>
                <a:effectLst>
                  <a:outerShdw blurRad="38100" dist="38100" dir="2700000">
                    <a:srgbClr val="000000"/>
                  </a:outerShdw>
                </a:effectLst>
                <a:uLnTx/>
                <a:uFillTx/>
                <a:latin typeface="+mn-lt"/>
                <a:ea typeface="+mn-ea"/>
                <a:cs typeface="+mn-cs"/>
              </a:rPr>
              <a:t>个基本要求。</a:t>
            </a:r>
            <a:endParaRPr kumimoji="0" lang="zh-CN" altLang="en-US" sz="2800" b="1" i="0" u="none" strike="noStrike" kern="1200" cap="none" spc="0" normalizeH="0" baseline="0" noProof="1">
              <a:ln>
                <a:noFill/>
              </a:ln>
              <a:solidFill>
                <a:schemeClr val="tx1"/>
              </a:solidFill>
              <a:effectLst>
                <a:outerShdw blurRad="38100" dist="38100" dir="2700000">
                  <a:srgbClr val="000000"/>
                </a:outerShdw>
              </a:effectLst>
              <a:uLnTx/>
              <a:uFillTx/>
              <a:latin typeface="+mn-lt"/>
              <a:ea typeface="+mn-ea"/>
              <a:cs typeface="+mn-cs"/>
            </a:endParaRPr>
          </a:p>
          <a:p>
            <a:pPr marL="342900" marR="0" lvl="0" indent="-342900" algn="l" defTabSz="914400" rtl="0" eaLnBrk="1" fontAlgn="base" latinLnBrk="0" hangingPunct="1">
              <a:lnSpc>
                <a:spcPct val="90000"/>
              </a:lnSpc>
              <a:spcBef>
                <a:spcPts val="0"/>
              </a:spcBef>
              <a:spcAft>
                <a:spcPts val="1200"/>
              </a:spcAft>
              <a:buClr>
                <a:schemeClr val="hlink"/>
              </a:buClr>
              <a:buSzPct val="70000"/>
              <a:buFont typeface="Wingdings" panose="05000000000000000000" pitchFamily="2" charset="2"/>
              <a:buNone/>
              <a:defRPr/>
            </a:pPr>
            <a:r>
              <a:rPr kumimoji="0" lang="zh-CN" altLang="en-US" sz="2800" b="1" i="0" u="none" strike="noStrike" kern="1200" cap="none" spc="0" normalizeH="0" baseline="0" noProof="1">
                <a:ln>
                  <a:noFill/>
                </a:ln>
                <a:solidFill>
                  <a:schemeClr val="tx1"/>
                </a:solidFill>
                <a:effectLst>
                  <a:outerShdw blurRad="38100" dist="38100" dir="2700000">
                    <a:srgbClr val="000000"/>
                  </a:outerShdw>
                </a:effectLst>
                <a:uLnTx/>
                <a:uFillTx/>
                <a:latin typeface="+mn-lt"/>
                <a:ea typeface="+mn-ea"/>
                <a:cs typeface="+mn-cs"/>
              </a:rPr>
              <a:t>   </a:t>
            </a:r>
            <a:r>
              <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rPr>
              <a:t>质量方针和质量目标</a:t>
            </a:r>
            <a:r>
              <a:rPr kumimoji="0" lang="zh-CN" altLang="en-US" sz="2800" b="1" i="0" u="none" strike="noStrike" kern="1200" cap="none" spc="0" normalizeH="0" baseline="0" noProof="1" smtClean="0">
                <a:ln>
                  <a:noFill/>
                </a:ln>
                <a:solidFill>
                  <a:srgbClr val="FF9900"/>
                </a:solidFill>
                <a:effectLst>
                  <a:outerShdw blurRad="38100" dist="38100" dir="2700000">
                    <a:srgbClr val="000000"/>
                  </a:outerShdw>
                </a:effectLst>
                <a:uLnTx/>
                <a:uFillTx/>
                <a:latin typeface="+mn-lt"/>
                <a:ea typeface="+mn-ea"/>
                <a:cs typeface="+mn-cs"/>
              </a:rPr>
              <a:t>，  职责</a:t>
            </a:r>
            <a:r>
              <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rPr>
              <a:t>、权限和</a:t>
            </a:r>
            <a:r>
              <a:rPr kumimoji="0" lang="zh-CN" altLang="en-US" sz="2800" b="1" i="0" u="none" strike="noStrike" kern="1200" cap="none" spc="0" normalizeH="0" baseline="0" noProof="1">
                <a:ln>
                  <a:noFill/>
                </a:ln>
                <a:solidFill>
                  <a:srgbClr val="0070C0"/>
                </a:solidFill>
                <a:effectLst>
                  <a:outerShdw blurRad="38100" dist="38100" dir="2700000">
                    <a:srgbClr val="000000"/>
                  </a:outerShdw>
                </a:effectLst>
                <a:uLnTx/>
                <a:uFillTx/>
                <a:latin typeface="+mn-lt"/>
                <a:ea typeface="+mn-ea"/>
                <a:cs typeface="+mn-cs"/>
              </a:rPr>
              <a:t>沟通</a:t>
            </a:r>
            <a:r>
              <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rPr>
              <a:t>，</a:t>
            </a:r>
            <a:endPar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endParaRPr>
          </a:p>
          <a:p>
            <a:pPr marL="342900" marR="0" lvl="0" indent="-342900" algn="l" defTabSz="914400" rtl="0" eaLnBrk="1" fontAlgn="base" latinLnBrk="0" hangingPunct="1">
              <a:lnSpc>
                <a:spcPct val="90000"/>
              </a:lnSpc>
              <a:spcBef>
                <a:spcPts val="0"/>
              </a:spcBef>
              <a:spcAft>
                <a:spcPts val="1200"/>
              </a:spcAft>
              <a:buClr>
                <a:schemeClr val="hlink"/>
              </a:buClr>
              <a:buSzPct val="70000"/>
              <a:buFont typeface="Wingdings" panose="05000000000000000000" pitchFamily="2" charset="2"/>
              <a:buNone/>
              <a:defRPr/>
            </a:pPr>
            <a:r>
              <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rPr>
              <a:t>   </a:t>
            </a:r>
            <a:r>
              <a:rPr kumimoji="0" lang="zh-CN" altLang="en-US" sz="2800" b="1" i="0" u="none" strike="noStrike" kern="1200" cap="none" spc="0" normalizeH="0" baseline="0" noProof="1">
                <a:ln>
                  <a:noFill/>
                </a:ln>
                <a:solidFill>
                  <a:srgbClr val="0070C0"/>
                </a:solidFill>
                <a:effectLst>
                  <a:outerShdw blurRad="38100" dist="38100" dir="2700000">
                    <a:srgbClr val="000000"/>
                  </a:outerShdw>
                </a:effectLst>
                <a:uLnTx/>
                <a:uFillTx/>
                <a:latin typeface="+mn-lt"/>
                <a:ea typeface="+mn-ea"/>
                <a:cs typeface="+mn-cs"/>
              </a:rPr>
              <a:t>培训过程和实施计划</a:t>
            </a:r>
            <a:r>
              <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rPr>
              <a:t>， </a:t>
            </a:r>
            <a:r>
              <a:rPr kumimoji="0" lang="zh-CN" altLang="en-US" sz="2800" b="1" i="0" u="none" strike="noStrike" kern="1200" cap="none" spc="0" normalizeH="0" baseline="0" noProof="1" smtClean="0">
                <a:ln>
                  <a:noFill/>
                </a:ln>
                <a:solidFill>
                  <a:srgbClr val="FF9900"/>
                </a:solidFill>
                <a:effectLst>
                  <a:outerShdw blurRad="38100" dist="38100" dir="2700000">
                    <a:srgbClr val="000000"/>
                  </a:outerShdw>
                </a:effectLst>
                <a:uLnTx/>
                <a:uFillTx/>
                <a:latin typeface="+mn-lt"/>
                <a:ea typeface="+mn-ea"/>
                <a:cs typeface="+mn-cs"/>
              </a:rPr>
              <a:t> 招生</a:t>
            </a:r>
            <a:r>
              <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rPr>
              <a:t>与学员管理，</a:t>
            </a:r>
            <a:endPar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endParaRPr>
          </a:p>
          <a:p>
            <a:pPr marL="342900" marR="0" lvl="0" indent="-342900" algn="l" defTabSz="914400" rtl="0" eaLnBrk="1" fontAlgn="base" latinLnBrk="0" hangingPunct="1">
              <a:lnSpc>
                <a:spcPct val="90000"/>
              </a:lnSpc>
              <a:spcBef>
                <a:spcPts val="0"/>
              </a:spcBef>
              <a:spcAft>
                <a:spcPts val="1200"/>
              </a:spcAft>
              <a:buClr>
                <a:schemeClr val="hlink"/>
              </a:buClr>
              <a:buSzPct val="70000"/>
              <a:buFont typeface="Wingdings" panose="05000000000000000000" pitchFamily="2" charset="2"/>
              <a:buNone/>
              <a:defRPr/>
            </a:pPr>
            <a:r>
              <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rPr>
              <a:t>   教学与管理人员，        </a:t>
            </a:r>
            <a:r>
              <a:rPr kumimoji="0" lang="zh-CN" altLang="en-US" sz="2800" b="1" i="0" u="none" strike="noStrike" kern="1200" cap="none" spc="0" normalizeH="0" baseline="0" noProof="1" smtClean="0">
                <a:ln>
                  <a:noFill/>
                </a:ln>
                <a:solidFill>
                  <a:srgbClr val="FF9900"/>
                </a:solidFill>
                <a:effectLst>
                  <a:outerShdw blurRad="38100" dist="38100" dir="2700000">
                    <a:srgbClr val="000000"/>
                  </a:outerShdw>
                </a:effectLst>
                <a:uLnTx/>
                <a:uFillTx/>
                <a:latin typeface="+mn-lt"/>
                <a:ea typeface="+mn-ea"/>
                <a:cs typeface="+mn-cs"/>
              </a:rPr>
              <a:t>  场地</a:t>
            </a:r>
            <a:r>
              <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rPr>
              <a:t>、设施和设备，</a:t>
            </a:r>
            <a:endPar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endParaRPr>
          </a:p>
          <a:p>
            <a:pPr marL="342900" marR="0" lvl="0" indent="-342900" algn="l" defTabSz="914400" rtl="0" eaLnBrk="1" fontAlgn="base" latinLnBrk="0" hangingPunct="1">
              <a:lnSpc>
                <a:spcPct val="90000"/>
              </a:lnSpc>
              <a:spcBef>
                <a:spcPts val="0"/>
              </a:spcBef>
              <a:spcAft>
                <a:spcPts val="1200"/>
              </a:spcAft>
              <a:buClr>
                <a:schemeClr val="hlink"/>
              </a:buClr>
              <a:buSzPct val="70000"/>
              <a:buFont typeface="Wingdings" panose="05000000000000000000" pitchFamily="2" charset="2"/>
              <a:buNone/>
              <a:defRPr/>
            </a:pPr>
            <a:r>
              <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rPr>
              <a:t>   教学和训练的实施，    </a:t>
            </a:r>
            <a:r>
              <a:rPr kumimoji="0" lang="zh-CN" altLang="en-US" sz="2800" b="1" i="0" u="none" strike="noStrike" kern="1200" cap="none" spc="0" normalizeH="0" baseline="0" noProof="1" smtClean="0">
                <a:ln>
                  <a:noFill/>
                </a:ln>
                <a:solidFill>
                  <a:srgbClr val="FF9900"/>
                </a:solidFill>
                <a:effectLst>
                  <a:outerShdw blurRad="38100" dist="38100" dir="2700000">
                    <a:srgbClr val="000000"/>
                  </a:outerShdw>
                </a:effectLst>
                <a:uLnTx/>
                <a:uFillTx/>
                <a:latin typeface="+mn-lt"/>
                <a:ea typeface="+mn-ea"/>
                <a:cs typeface="+mn-cs"/>
              </a:rPr>
              <a:t>  教学</a:t>
            </a:r>
            <a:r>
              <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rPr>
              <a:t>和训练的检查与评估，</a:t>
            </a:r>
            <a:endPar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endParaRPr>
          </a:p>
          <a:p>
            <a:pPr marL="342900" marR="0" lvl="0" indent="-342900" algn="l" defTabSz="914400" rtl="0" eaLnBrk="1" fontAlgn="base" latinLnBrk="0" hangingPunct="1">
              <a:lnSpc>
                <a:spcPct val="90000"/>
              </a:lnSpc>
              <a:spcBef>
                <a:spcPts val="0"/>
              </a:spcBef>
              <a:spcAft>
                <a:spcPts val="1200"/>
              </a:spcAft>
              <a:buClr>
                <a:schemeClr val="hlink"/>
              </a:buClr>
              <a:buSzPct val="70000"/>
              <a:buFont typeface="Wingdings" panose="05000000000000000000" pitchFamily="2" charset="2"/>
              <a:buNone/>
              <a:defRPr/>
            </a:pPr>
            <a:r>
              <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rPr>
              <a:t>   质量记录控制，            </a:t>
            </a:r>
            <a:r>
              <a:rPr kumimoji="0" lang="zh-CN" altLang="en-US" sz="2800" b="1" i="0" u="none" strike="noStrike" kern="1200" cap="none" spc="0" normalizeH="0" baseline="0" noProof="1" smtClean="0">
                <a:ln>
                  <a:noFill/>
                </a:ln>
                <a:solidFill>
                  <a:srgbClr val="FF9900"/>
                </a:solidFill>
                <a:effectLst>
                  <a:outerShdw blurRad="38100" dist="38100" dir="2700000">
                    <a:srgbClr val="000000"/>
                  </a:outerShdw>
                </a:effectLst>
                <a:uLnTx/>
                <a:uFillTx/>
                <a:latin typeface="+mn-lt"/>
                <a:ea typeface="+mn-ea"/>
                <a:cs typeface="+mn-cs"/>
              </a:rPr>
              <a:t>  </a:t>
            </a:r>
            <a:r>
              <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rPr>
              <a:t>纠正措施和</a:t>
            </a:r>
            <a:r>
              <a:rPr kumimoji="0" lang="zh-CN" altLang="en-US" sz="2800" b="1" i="0" u="none" strike="noStrike" kern="1200" cap="none" spc="0" normalizeH="0" baseline="0" noProof="1">
                <a:ln>
                  <a:noFill/>
                </a:ln>
                <a:solidFill>
                  <a:srgbClr val="0070C0"/>
                </a:solidFill>
                <a:effectLst>
                  <a:outerShdw blurRad="38100" dist="38100" dir="2700000">
                    <a:srgbClr val="000000"/>
                  </a:outerShdw>
                </a:effectLst>
                <a:uLnTx/>
                <a:uFillTx/>
                <a:latin typeface="+mn-lt"/>
                <a:ea typeface="+mn-ea"/>
                <a:cs typeface="+mn-cs"/>
              </a:rPr>
              <a:t>质量风险管理</a:t>
            </a:r>
            <a:r>
              <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rPr>
              <a:t>，</a:t>
            </a:r>
            <a:endPar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endParaRPr>
          </a:p>
          <a:p>
            <a:pPr marL="342900" marR="0" lvl="0" indent="-342900" algn="l" defTabSz="914400" rtl="0" eaLnBrk="1" fontAlgn="base" latinLnBrk="0" hangingPunct="1">
              <a:lnSpc>
                <a:spcPct val="90000"/>
              </a:lnSpc>
              <a:spcBef>
                <a:spcPts val="0"/>
              </a:spcBef>
              <a:spcAft>
                <a:spcPts val="1200"/>
              </a:spcAft>
              <a:buClr>
                <a:schemeClr val="hlink"/>
              </a:buClr>
              <a:buSzPct val="70000"/>
              <a:buFont typeface="Wingdings" panose="05000000000000000000" pitchFamily="2" charset="2"/>
              <a:buNone/>
              <a:defRPr/>
            </a:pPr>
            <a:r>
              <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rPr>
              <a:t>   文件控制，                    </a:t>
            </a:r>
            <a:r>
              <a:rPr kumimoji="0" lang="zh-CN" altLang="en-US" sz="2800" b="1" i="0" u="none" strike="noStrike" kern="1200" cap="none" spc="0" normalizeH="0" baseline="0" noProof="1" smtClean="0">
                <a:ln>
                  <a:noFill/>
                </a:ln>
                <a:solidFill>
                  <a:srgbClr val="FF9900"/>
                </a:solidFill>
                <a:effectLst>
                  <a:outerShdw blurRad="38100" dist="38100" dir="2700000">
                    <a:srgbClr val="000000"/>
                  </a:outerShdw>
                </a:effectLst>
                <a:uLnTx/>
                <a:uFillTx/>
                <a:latin typeface="+mn-lt"/>
                <a:ea typeface="+mn-ea"/>
                <a:cs typeface="+mn-cs"/>
              </a:rPr>
              <a:t>  内部</a:t>
            </a:r>
            <a:r>
              <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rPr>
              <a:t>审核和管理评审。</a:t>
            </a:r>
            <a:endParaRPr kumimoji="0" lang="zh-CN" altLang="en-US" sz="2800" b="1" i="0" u="none" strike="noStrike" kern="1200" cap="none" spc="0" normalizeH="0" baseline="0" noProof="1">
              <a:ln>
                <a:noFill/>
              </a:ln>
              <a:solidFill>
                <a:srgbClr val="FF9900"/>
              </a:solidFill>
              <a:effectLst>
                <a:outerShdw blurRad="38100" dist="38100" dir="2700000">
                  <a:srgbClr val="000000"/>
                </a:outerShdw>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61390" y="686435"/>
            <a:ext cx="5652135" cy="924560"/>
          </a:xfrm>
        </p:spPr>
        <p:txBody>
          <a:bodyPr/>
          <a:p>
            <a:pPr algn="l"/>
            <a:r>
              <a:rPr lang="zh-CN" altLang="en-US" sz="3600"/>
              <a:t>质量体系文件</a:t>
            </a:r>
            <a:endParaRPr lang="zh-CN" altLang="en-US" sz="3600"/>
          </a:p>
        </p:txBody>
      </p:sp>
      <p:graphicFrame>
        <p:nvGraphicFramePr>
          <p:cNvPr id="5" name="表格 4"/>
          <p:cNvGraphicFramePr/>
          <p:nvPr>
            <p:custDataLst>
              <p:tags r:id="rId1"/>
            </p:custDataLst>
          </p:nvPr>
        </p:nvGraphicFramePr>
        <p:xfrm>
          <a:off x="749300" y="1619758"/>
          <a:ext cx="7867650" cy="5020945"/>
        </p:xfrm>
        <a:graphic>
          <a:graphicData uri="http://schemas.openxmlformats.org/drawingml/2006/table">
            <a:tbl>
              <a:tblPr firstRow="1" bandRow="1">
                <a:tableStyleId>{5940675A-B579-460E-94D1-54222C63F5DA}</a:tableStyleId>
              </a:tblPr>
              <a:tblGrid>
                <a:gridCol w="480695"/>
                <a:gridCol w="2644775"/>
                <a:gridCol w="2654935"/>
                <a:gridCol w="998220"/>
                <a:gridCol w="1089025"/>
              </a:tblGrid>
              <a:tr h="379730">
                <a:tc>
                  <a:txBody>
                    <a:bodyPr/>
                    <a:p>
                      <a:pPr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《规则》基本要求</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体系文件名称</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文件编号</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200" b="1">
                          <a:solidFill>
                            <a:srgbClr val="FF0000"/>
                          </a:solidFill>
                          <a:latin typeface="宋体" panose="02010600030101010101" pitchFamily="2" charset="-122"/>
                          <a:ea typeface="宋体" panose="02010600030101010101" pitchFamily="2" charset="-122"/>
                          <a:cs typeface="宋体" panose="02010600030101010101" pitchFamily="2" charset="-122"/>
                        </a:rPr>
                        <a:t>工程教育认证</a:t>
                      </a:r>
                      <a:endParaRPr lang="zh-CN" altLang="en-US" sz="12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6705">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第五条 质量方针和目标</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质量手册</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QZTC/A</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OBE</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5435">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第六条 职责、权限和沟通</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质量手册和岗位指导书</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QZTC/A+C</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altLang="en-US" sz="1200" b="1">
                          <a:solidFill>
                            <a:srgbClr val="7030A0"/>
                          </a:solidFill>
                          <a:latin typeface="宋体" panose="02010600030101010101" pitchFamily="2" charset="-122"/>
                          <a:ea typeface="宋体" panose="02010600030101010101" pitchFamily="2" charset="-122"/>
                          <a:cs typeface="宋体" panose="02010600030101010101" pitchFamily="2" charset="-122"/>
                        </a:rPr>
                        <a:t>学 生</a:t>
                      </a:r>
                      <a:endParaRPr lang="en-US" altLang="en-US" sz="1200" b="1">
                        <a:solidFill>
                          <a:srgbClr val="7030A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2740">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第七条 培训课程和实施计划</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教学计划和培训课程实施控制程序</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QZTC/B/01</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endParaRPr lang="en-US" altLang="en-US" sz="1200" b="1">
                        <a:solidFill>
                          <a:srgbClr val="7030A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5435">
                <a:tc rowSpan="2">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4</a:t>
                      </a:r>
                      <a:r>
                        <a:rPr lang="en-US" altLang="zh-CN" sz="1200">
                          <a:solidFill>
                            <a:srgbClr val="000000"/>
                          </a:solidFill>
                          <a:latin typeface="宋体" panose="02010600030101010101" pitchFamily="2" charset="-122"/>
                          <a:ea typeface="宋体" panose="02010600030101010101" pitchFamily="2" charset="-122"/>
                        </a:rPr>
                        <a:t> </a:t>
                      </a:r>
                      <a:endParaRPr 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第八条 招生与学员管理</a:t>
                      </a:r>
                      <a:r>
                        <a:rPr lang="en-US" altLang="zh-CN" sz="1200">
                          <a:solidFill>
                            <a:srgbClr val="000000"/>
                          </a:solidFill>
                          <a:latin typeface="宋体" panose="02010600030101010101" pitchFamily="2" charset="-122"/>
                          <a:ea typeface="宋体" panose="02010600030101010101" pitchFamily="2" charset="-122"/>
                        </a:rPr>
                        <a:t> </a:t>
                      </a:r>
                      <a:endParaRPr 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招生与学生管理程序</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QZTC/B/02</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altLang="en-US" sz="1200" b="1">
                          <a:solidFill>
                            <a:srgbClr val="7030A0"/>
                          </a:solidFill>
                          <a:latin typeface="宋体" panose="02010600030101010101" pitchFamily="2" charset="-122"/>
                          <a:ea typeface="宋体" panose="02010600030101010101" pitchFamily="2" charset="-122"/>
                          <a:cs typeface="宋体" panose="02010600030101010101" pitchFamily="2" charset="-122"/>
                        </a:rPr>
                        <a:t>培养目标</a:t>
                      </a:r>
                      <a:endParaRPr lang="en-US" altLang="en-US" sz="1200" b="1">
                        <a:solidFill>
                          <a:srgbClr val="7030A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7340">
                <a:tc vMerge="1">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学员录取与管理程序</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QZTC/B/03</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endParaRPr lang="en-US" altLang="en-US" sz="12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6070">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第九条 教学与管理人员</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教学与管理人员控制程序</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QZTC/B/04</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altLang="en-US" sz="1200" b="1">
                          <a:solidFill>
                            <a:srgbClr val="0070C0"/>
                          </a:solidFill>
                          <a:latin typeface="宋体" panose="02010600030101010101" pitchFamily="2" charset="-122"/>
                          <a:ea typeface="宋体" panose="02010600030101010101" pitchFamily="2" charset="-122"/>
                          <a:cs typeface="宋体" panose="02010600030101010101" pitchFamily="2" charset="-122"/>
                        </a:rPr>
                        <a:t>毕业要求</a:t>
                      </a:r>
                      <a:endParaRPr lang="en-US" altLang="en-US" sz="1200" b="1">
                        <a:solidFill>
                          <a:srgbClr val="0070C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6705">
                <a:tc rowSpan="2">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6</a:t>
                      </a:r>
                      <a:r>
                        <a:rPr lang="en-US" altLang="zh-CN" sz="1200">
                          <a:solidFill>
                            <a:srgbClr val="000000"/>
                          </a:solidFill>
                          <a:latin typeface="宋体" panose="02010600030101010101" pitchFamily="2" charset="-122"/>
                          <a:ea typeface="宋体" panose="02010600030101010101" pitchFamily="2" charset="-122"/>
                        </a:rPr>
                        <a:t> </a:t>
                      </a:r>
                      <a:endParaRPr 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第十条 场地、设施和设备</a:t>
                      </a:r>
                      <a:r>
                        <a:rPr lang="en-US" altLang="zh-CN" sz="1200">
                          <a:solidFill>
                            <a:srgbClr val="000000"/>
                          </a:solidFill>
                          <a:latin typeface="宋体" panose="02010600030101010101" pitchFamily="2" charset="-122"/>
                          <a:ea typeface="宋体" panose="02010600030101010101" pitchFamily="2" charset="-122"/>
                        </a:rPr>
                        <a:t> </a:t>
                      </a:r>
                      <a:endParaRPr 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场地、设施和设备管理程序</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QZTC/B/05</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endParaRPr lang="en-US" altLang="en-US" sz="1200" b="1">
                        <a:solidFill>
                          <a:srgbClr val="0070C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5435">
                <a:tc vMerge="1">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教材与图书资料管理程序</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QZTC/B/06</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altLang="en-US" sz="1200" b="1">
                          <a:solidFill>
                            <a:srgbClr val="0070C0"/>
                          </a:solidFill>
                          <a:latin typeface="宋体" panose="02010600030101010101" pitchFamily="2" charset="-122"/>
                          <a:ea typeface="宋体" panose="02010600030101010101" pitchFamily="2" charset="-122"/>
                          <a:cs typeface="宋体" panose="02010600030101010101" pitchFamily="2" charset="-122"/>
                        </a:rPr>
                        <a:t>持续改进</a:t>
                      </a:r>
                      <a:endParaRPr lang="en-US" altLang="en-US" sz="1200" b="1">
                        <a:solidFill>
                          <a:srgbClr val="0070C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6705">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7</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第十一条 教学和训练的实施</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教学和训练实施程序</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QZTC/B/07</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endParaRPr lang="en-US" altLang="en-US" sz="1200" b="1">
                        <a:solidFill>
                          <a:srgbClr val="0070C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3375">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8</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第十二条 教学和训练的检查和评估</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教学和训练的检查与评估程序</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QZTC/B/08</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altLang="en-US" sz="1200" b="1">
                          <a:solidFill>
                            <a:srgbClr val="0070C0"/>
                          </a:solidFill>
                          <a:latin typeface="宋体" panose="02010600030101010101" pitchFamily="2" charset="-122"/>
                          <a:ea typeface="宋体" panose="02010600030101010101" pitchFamily="2" charset="-122"/>
                          <a:cs typeface="宋体" panose="02010600030101010101" pitchFamily="2" charset="-122"/>
                        </a:rPr>
                        <a:t>课程体系</a:t>
                      </a:r>
                      <a:endParaRPr lang="en-US" altLang="en-US" sz="1200" b="1">
                        <a:solidFill>
                          <a:srgbClr val="0070C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7340">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第十三条 质量记录控制</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质量记录控制程序</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QZTC/B/09</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endParaRPr lang="en-US" altLang="en-US" sz="12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9880">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10</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第十四条 纠正措施和质量风险管理</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纠正措施和质量风险管理控制程序</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QZTC/B/10</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altLang="en-US" sz="1200" b="1">
                          <a:solidFill>
                            <a:srgbClr val="FF0000"/>
                          </a:solidFill>
                          <a:latin typeface="宋体" panose="02010600030101010101" pitchFamily="2" charset="-122"/>
                          <a:ea typeface="宋体" panose="02010600030101010101" pitchFamily="2" charset="-122"/>
                          <a:cs typeface="宋体" panose="02010600030101010101" pitchFamily="2" charset="-122"/>
                        </a:rPr>
                        <a:t>师资队伍</a:t>
                      </a:r>
                      <a:endParaRPr lang="en-US" altLang="en-US" sz="12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6070">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11</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第十五条 文件控制</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文件控制程序</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QZTC/B/11</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endParaRPr lang="en-US" altLang="en-US" sz="12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5275">
                <a:tc rowSpan="2">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12</a:t>
                      </a:r>
                      <a:r>
                        <a:rPr lang="en-US" altLang="zh-CN" sz="1200">
                          <a:solidFill>
                            <a:srgbClr val="000000"/>
                          </a:solidFill>
                          <a:latin typeface="宋体" panose="02010600030101010101" pitchFamily="2" charset="-122"/>
                          <a:ea typeface="宋体" panose="02010600030101010101" pitchFamily="2" charset="-122"/>
                        </a:rPr>
                        <a:t> </a:t>
                      </a:r>
                      <a:endParaRPr 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rowSpan="2">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第十六条 内部审核和管理评审</a:t>
                      </a:r>
                      <a:r>
                        <a:rPr lang="en-US" altLang="zh-CN" sz="1200">
                          <a:solidFill>
                            <a:srgbClr val="000000"/>
                          </a:solidFill>
                          <a:latin typeface="宋体" panose="02010600030101010101" pitchFamily="2" charset="-122"/>
                          <a:ea typeface="宋体" panose="02010600030101010101" pitchFamily="2" charset="-122"/>
                        </a:rPr>
                        <a:t> </a:t>
                      </a:r>
                      <a:endParaRPr 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内部质量审核程序</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QZTC/B/12</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altLang="en-US" sz="1200" b="1">
                          <a:solidFill>
                            <a:srgbClr val="FF0000"/>
                          </a:solidFill>
                          <a:latin typeface="宋体" panose="02010600030101010101" pitchFamily="2" charset="-122"/>
                          <a:ea typeface="宋体" panose="02010600030101010101" pitchFamily="2" charset="-122"/>
                          <a:cs typeface="宋体" panose="02010600030101010101" pitchFamily="2" charset="-122"/>
                        </a:rPr>
                        <a:t>支撑条件</a:t>
                      </a:r>
                      <a:endParaRPr lang="en-US" altLang="en-US" sz="12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6705">
                <a:tc vMerge="1">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管理评审程序</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宋体" panose="02010600030101010101" pitchFamily="2" charset="-122"/>
                          <a:ea typeface="宋体" panose="02010600030101010101" pitchFamily="2" charset="-122"/>
                          <a:cs typeface="宋体" panose="02010600030101010101" pitchFamily="2" charset="-122"/>
                        </a:rPr>
                        <a:t>QZTC/B/13</a:t>
                      </a: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algn="ctr">
                        <a:buNone/>
                      </a:pPr>
                      <a:endParaRPr lang="en-US" altLang="en-US" sz="12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82295" y="1623695"/>
            <a:ext cx="8216900" cy="5081905"/>
          </a:xfrm>
        </p:spPr>
        <p:txBody>
          <a:bodyPr/>
          <a:lstStyle/>
          <a:p>
            <a:pPr marL="342900" marR="0" lvl="0" indent="-342900" algn="l" defTabSz="914400" rtl="0" fontAlgn="base" latinLnBrk="0">
              <a:lnSpc>
                <a:spcPct val="80000"/>
              </a:lnSpc>
              <a:spcBef>
                <a:spcPts val="0"/>
              </a:spcBef>
              <a:spcAft>
                <a:spcPts val="600"/>
              </a:spcAft>
              <a:buClr>
                <a:schemeClr val="hlink"/>
              </a:buClr>
              <a:buSzPct val="70000"/>
              <a:buFont typeface="Wingdings" panose="05000000000000000000" pitchFamily="2" charset="2"/>
              <a:buChar char="n"/>
              <a:defRPr/>
            </a:pPr>
            <a:r>
              <a:rPr kumimoji="0" lang="zh-CN" altLang="en-US" sz="2400" b="1" i="0" u="none" strike="noStrike" kern="1200" cap="none" spc="0" normalizeH="0" baseline="0">
                <a:ln>
                  <a:noFill/>
                </a:ln>
                <a:solidFill>
                  <a:srgbClr val="00206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泉州师范学院船员教育和培训质量方针：</a:t>
            </a:r>
            <a:endParaRPr kumimoji="0" lang="zh-CN" altLang="en-US" sz="2400" b="1" i="0" u="none" strike="noStrike" kern="1200" cap="none" spc="0" normalizeH="0" baseline="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fontAlgn="base" latinLnBrk="0">
              <a:lnSpc>
                <a:spcPct val="80000"/>
              </a:lnSpc>
              <a:spcBef>
                <a:spcPts val="0"/>
              </a:spcBef>
              <a:spcAft>
                <a:spcPts val="600"/>
              </a:spcAft>
              <a:buClr>
                <a:schemeClr val="hlink"/>
              </a:buClr>
              <a:buSzPct val="70000"/>
              <a:buFont typeface="Wingdings" panose="05000000000000000000" pitchFamily="2" charset="2"/>
              <a:buNone/>
              <a:defRPr/>
            </a:pPr>
            <a:r>
              <a:rPr kumimoji="0" lang="zh-CN" altLang="en-US" sz="2800" b="1" i="0" u="none" strike="noStrike" kern="1200" cap="none" spc="0" normalizeH="0" baseline="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强化职业素养，注重专业技能，培养合格船员。</a:t>
            </a:r>
            <a:endParaRPr kumimoji="0" lang="zh-CN" altLang="en-US" sz="2400" b="1"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fontAlgn="base" latinLnBrk="0">
              <a:lnSpc>
                <a:spcPct val="80000"/>
              </a:lnSpc>
              <a:spcBef>
                <a:spcPts val="0"/>
              </a:spcBef>
              <a:spcAft>
                <a:spcPts val="600"/>
              </a:spcAft>
              <a:buClr>
                <a:schemeClr val="hlink"/>
              </a:buClr>
              <a:buSzPct val="70000"/>
              <a:buFont typeface="Wingdings" panose="05000000000000000000" pitchFamily="2" charset="2"/>
              <a:buChar char="n"/>
              <a:defRPr/>
            </a:pPr>
            <a:r>
              <a:rPr kumimoji="0" lang="zh-CN" altLang="en-US" sz="2400" b="1" i="0" u="none" strike="noStrike" kern="1200" cap="none" spc="0" normalizeH="0" baseline="0">
                <a:ln>
                  <a:noFill/>
                </a:ln>
                <a:solidFill>
                  <a:srgbClr val="00206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泉州师范学院船员教育和培训质量目标（可监测） ：</a:t>
            </a:r>
            <a:endParaRPr kumimoji="0" lang="zh-CN" altLang="en-US" sz="2400" b="1" i="0" u="none" strike="noStrike" kern="1200" cap="none" spc="0" normalizeH="0" baseline="0">
              <a:ln>
                <a:noFill/>
              </a:ln>
              <a:effectLst>
                <a:outerShdw blurRad="38100" dist="38100" dir="2700000">
                  <a:srgbClr val="000000"/>
                </a:outerShdw>
              </a:effectLst>
              <a:uLnTx/>
              <a:uFillTx/>
              <a:latin typeface="+mn-lt"/>
              <a:ea typeface="+mn-ea"/>
              <a:cs typeface="+mn-cs"/>
            </a:endParaRPr>
          </a:p>
          <a:p>
            <a:pPr marL="0" marR="0" lvl="0" indent="0" algn="l" defTabSz="914400" rtl="0" fontAlgn="base" latinLnBrk="0">
              <a:lnSpc>
                <a:spcPct val="80000"/>
              </a:lnSpc>
              <a:spcBef>
                <a:spcPts val="0"/>
              </a:spcBef>
              <a:spcAft>
                <a:spcPts val="600"/>
              </a:spcAft>
              <a:buClr>
                <a:schemeClr val="hlink"/>
              </a:buClr>
              <a:buSzPct val="70000"/>
              <a:buFont typeface="Wingdings" panose="05000000000000000000" pitchFamily="2" charset="2"/>
              <a:buNone/>
              <a:defRPr/>
            </a:pPr>
            <a:r>
              <a:rPr kumimoji="0" lang="zh-CN" altLang="en-US" sz="2400" b="1" i="0" u="none" strike="noStrike" kern="1200" cap="none" spc="0" normalizeH="0" baseline="0">
                <a:ln>
                  <a:noFill/>
                </a:ln>
                <a:solidFill>
                  <a:schemeClr val="tx1"/>
                </a:solidFill>
                <a:effectLst>
                  <a:outerShdw blurRad="38100" dist="38100" dir="2700000">
                    <a:srgbClr val="000000"/>
                  </a:outerShdw>
                </a:effectLst>
                <a:uLnTx/>
                <a:uFillTx/>
                <a:latin typeface="+mn-lt"/>
                <a:ea typeface="+mn-ea"/>
                <a:cs typeface="+mn-cs"/>
              </a:rPr>
              <a:t>  </a:t>
            </a:r>
            <a:r>
              <a:rPr kumimoji="0" lang="zh-CN" altLang="en-US" sz="2400" b="1" i="0" u="none" strike="noStrike" kern="1200" cap="none" spc="0" normalizeH="0" baseline="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400" i="0" u="none" strike="noStrike" kern="1200" cap="none" spc="0" normalizeH="0" baseline="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学校在船员教育和培训质量管理方面追求的目的，与质量方针相适应并具有可测性，主要包括以下内容：</a:t>
            </a:r>
            <a:endParaRPr kumimoji="0" lang="zh-CN" altLang="en-US" sz="2400" i="0" u="none" strike="noStrike" kern="1200" cap="none" spc="0" normalizeH="0" baseline="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R="0" lvl="0" algn="l" defTabSz="914400" rtl="0" fontAlgn="base" latinLnBrk="0">
              <a:lnSpc>
                <a:spcPct val="80000"/>
              </a:lnSpc>
              <a:spcBef>
                <a:spcPts val="0"/>
              </a:spcBef>
              <a:spcAft>
                <a:spcPts val="600"/>
              </a:spcAft>
              <a:buClr>
                <a:schemeClr val="hlink"/>
              </a:buClr>
              <a:buSzPct val="70000"/>
              <a:buFont typeface="Wingdings" panose="05000000000000000000" charset="0"/>
              <a:buChar char="Ø"/>
              <a:defRPr/>
            </a:pPr>
            <a:r>
              <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毕业生在专业理论和实践技能上满足主管机关和用人单位的要求；在</a:t>
            </a:r>
            <a:r>
              <a:rPr kumimoji="0" lang="zh-CN" altLang="en-US" sz="2400" i="0" u="none" strike="noStrike" kern="1200" cap="none" spc="0" normalizeH="0" baseline="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安全和环保意识</a:t>
            </a:r>
            <a:r>
              <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方面，</a:t>
            </a:r>
            <a:r>
              <a:rPr kumimoji="0" lang="zh-CN" altLang="en-US" sz="2400" i="0" u="none" strike="noStrike" kern="1200" cap="none" spc="0" normalizeH="0" baseline="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满足STCW公约规定</a:t>
            </a:r>
            <a:r>
              <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的要求及国家各级行政主管机关的规定要求。</a:t>
            </a:r>
            <a:endPar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R="0" lvl="0" algn="l" defTabSz="914400" rtl="0" fontAlgn="base" latinLnBrk="0">
              <a:lnSpc>
                <a:spcPct val="80000"/>
              </a:lnSpc>
              <a:spcBef>
                <a:spcPts val="0"/>
              </a:spcBef>
              <a:spcAft>
                <a:spcPts val="600"/>
              </a:spcAft>
              <a:buClr>
                <a:schemeClr val="hlink"/>
              </a:buClr>
              <a:buSzPct val="70000"/>
              <a:buFont typeface="Wingdings" panose="05000000000000000000" charset="0"/>
              <a:buChar char="Ø"/>
              <a:defRPr/>
            </a:pPr>
            <a:r>
              <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毕业生在职业素养上具有良好的</a:t>
            </a:r>
            <a:r>
              <a:rPr kumimoji="0" lang="zh-CN" altLang="en-US" sz="2400" i="0" u="none" strike="noStrike" kern="1200" cap="none" spc="0" normalizeH="0" baseline="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职业道德和团队协作精神</a:t>
            </a:r>
            <a:r>
              <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，有严格的</a:t>
            </a:r>
            <a:r>
              <a:rPr kumimoji="0" lang="zh-CN" altLang="en-US" sz="2400" i="0" u="none" strike="noStrike" kern="1200" cap="none" spc="0" normalizeH="0" baseline="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组织纪律</a:t>
            </a:r>
            <a:r>
              <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和良好的</a:t>
            </a:r>
            <a:r>
              <a:rPr kumimoji="0" lang="zh-CN" altLang="en-US" sz="2400" i="0" u="none" strike="noStrike" kern="1200" cap="none" spc="0" normalizeH="0" baseline="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服务意识</a:t>
            </a:r>
            <a:r>
              <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，有适应岗位需要的</a:t>
            </a:r>
            <a:r>
              <a:rPr kumimoji="0" lang="zh-CN" altLang="en-US" sz="2400" i="0" u="none" strike="noStrike" kern="1200" cap="none" spc="0" normalizeH="0" baseline="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健康身体</a:t>
            </a:r>
            <a:r>
              <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和</a:t>
            </a:r>
            <a:r>
              <a:rPr kumimoji="0" lang="zh-CN" altLang="en-US" sz="2400" i="0" u="none" strike="noStrike" kern="1200" cap="none" spc="0" normalizeH="0" baseline="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心理素质</a:t>
            </a:r>
            <a:r>
              <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R="0" lvl="0" algn="l" defTabSz="914400" rtl="0" fontAlgn="base" latinLnBrk="0">
              <a:lnSpc>
                <a:spcPct val="80000"/>
              </a:lnSpc>
              <a:spcBef>
                <a:spcPts val="0"/>
              </a:spcBef>
              <a:spcAft>
                <a:spcPts val="600"/>
              </a:spcAft>
              <a:buClr>
                <a:schemeClr val="hlink"/>
              </a:buClr>
              <a:buSzPct val="70000"/>
              <a:buFont typeface="Wingdings" panose="05000000000000000000" charset="0"/>
              <a:buChar char="Ø"/>
              <a:defRPr/>
            </a:pPr>
            <a:r>
              <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学生/学员对船员教育、培训的教学服务</a:t>
            </a:r>
            <a:r>
              <a:rPr kumimoji="0" lang="zh-CN" altLang="en-US" sz="2400" i="0" u="none" strike="noStrike" kern="1200" cap="none" spc="0" normalizeH="0" baseline="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满意率不低于85%</a:t>
            </a:r>
            <a:r>
              <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R="0" lvl="0" algn="l" defTabSz="914400" rtl="0" fontAlgn="base" latinLnBrk="0">
              <a:lnSpc>
                <a:spcPct val="80000"/>
              </a:lnSpc>
              <a:spcBef>
                <a:spcPts val="0"/>
              </a:spcBef>
              <a:spcAft>
                <a:spcPts val="600"/>
              </a:spcAft>
              <a:buClr>
                <a:schemeClr val="hlink"/>
              </a:buClr>
              <a:buSzPct val="70000"/>
              <a:buFont typeface="Wingdings" panose="05000000000000000000" charset="0"/>
              <a:buChar char="Ø"/>
              <a:defRPr/>
            </a:pPr>
            <a:r>
              <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各类培训的船员，培训船员完成培训后，考试</a:t>
            </a:r>
            <a:r>
              <a:rPr kumimoji="0" lang="zh-CN" altLang="en-US" sz="2400" i="0" u="none" strike="noStrike" kern="1200" cap="none" spc="0" normalizeH="0" baseline="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通过率不低于80%</a:t>
            </a:r>
            <a:r>
              <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R="0" lvl="0" algn="l" defTabSz="914400" rtl="0" fontAlgn="base" latinLnBrk="0">
              <a:lnSpc>
                <a:spcPct val="80000"/>
              </a:lnSpc>
              <a:spcBef>
                <a:spcPts val="0"/>
              </a:spcBef>
              <a:spcAft>
                <a:spcPts val="600"/>
              </a:spcAft>
              <a:buClr>
                <a:schemeClr val="hlink"/>
              </a:buClr>
              <a:buSzPct val="70000"/>
              <a:buFont typeface="Wingdings" panose="05000000000000000000" charset="0"/>
              <a:buChar char="Ø"/>
              <a:defRPr/>
            </a:pPr>
            <a:r>
              <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送培单位的</a:t>
            </a:r>
            <a:r>
              <a:rPr kumimoji="0" lang="zh-CN" altLang="en-US" sz="2400" i="0" u="none" strike="noStrike" kern="1200" cap="none" spc="0" normalizeH="0" baseline="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满意率不低于90%</a:t>
            </a:r>
            <a:r>
              <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en-US" sz="2400" i="0" u="none" strike="noStrike" kern="1200" cap="none" spc="0" normalizeH="0" baseline="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1506" name="TextBox 3"/>
          <p:cNvSpPr txBox="1"/>
          <p:nvPr/>
        </p:nvSpPr>
        <p:spPr>
          <a:xfrm>
            <a:off x="887095" y="879475"/>
            <a:ext cx="5934075" cy="645160"/>
          </a:xfrm>
          <a:prstGeom prst="rect">
            <a:avLst/>
          </a:prstGeom>
          <a:noFill/>
          <a:ln w="9525">
            <a:noFill/>
          </a:ln>
        </p:spPr>
        <p:txBody>
          <a:bodyPr wrap="square" anchor="t">
            <a:spAutoFit/>
          </a:bodyPr>
          <a:p>
            <a:pPr algn="l"/>
            <a:r>
              <a:rPr lang="en-US" altLang="zh-CN" sz="3600" b="1"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rPr>
              <a:t>1-</a:t>
            </a:r>
            <a:r>
              <a:rPr lang="zh-CN" altLang="en-US" sz="3600" b="1"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rPr>
              <a:t>质量方针和质量目标</a:t>
            </a:r>
            <a:endParaRPr lang="zh-CN" altLang="en-US" sz="3200" noProof="1" dirty="0">
              <a:solidFill>
                <a:srgbClr val="FF9900"/>
              </a:solidFill>
              <a:latin typeface="Arial" panose="020B0604020202020204" pitchFamily="34" charset="0"/>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87730" y="676275"/>
            <a:ext cx="5633085" cy="923925"/>
          </a:xfrm>
        </p:spPr>
        <p:txBody>
          <a:bodyPr anchor="ctr"/>
          <a:lstStyle/>
          <a:p>
            <a:pPr marL="0" marR="0" lvl="0" indent="0" algn="l" defTabSz="914400" rtl="0" eaLnBrk="0" fontAlgn="base" latinLnBrk="0" hangingPunct="0">
              <a:lnSpc>
                <a:spcPct val="110000"/>
              </a:lnSpc>
              <a:spcBef>
                <a:spcPct val="0"/>
              </a:spcBef>
              <a:spcAft>
                <a:spcPct val="0"/>
              </a:spcAft>
              <a:buClrTx/>
              <a:buSzTx/>
              <a:buFontTx/>
              <a:buNone/>
              <a:defRPr/>
            </a:pPr>
            <a:r>
              <a:rPr kumimoji="0" lang="en-US" altLang="zh-CN" sz="3600" b="1" i="0" u="none" strike="noStrike" kern="1200" cap="none" spc="0" normalizeH="0" baseline="0" noProof="0" dirty="0" smtClean="0">
                <a:ln>
                  <a:noFill/>
                </a:ln>
                <a:solidFill>
                  <a:srgbClr val="FF9900"/>
                </a:solidFill>
                <a:effectLst>
                  <a:outerShdw blurRad="38100" dist="38100" dir="2700000">
                    <a:srgbClr val="000000"/>
                  </a:outerShdw>
                </a:effectLst>
                <a:uLnTx/>
                <a:uFillTx/>
                <a:ea typeface="宋体" panose="02010600030101010101" pitchFamily="2" charset="-122"/>
                <a:cs typeface="+mj-lt"/>
              </a:rPr>
              <a:t>2-</a:t>
            </a: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ea typeface="宋体" panose="02010600030101010101" pitchFamily="2" charset="-122"/>
                <a:cs typeface="+mj-lt"/>
              </a:rPr>
              <a:t>职责、权限和沟通</a:t>
            </a:r>
            <a:endParaRPr kumimoji="0" lang="zh-CN" altLang="en-US" sz="3600" b="1" i="0" u="none" strike="noStrike" kern="1200" cap="none" spc="0" normalizeH="0" baseline="0" noProof="0" dirty="0">
              <a:ln>
                <a:noFill/>
              </a:ln>
              <a:solidFill>
                <a:srgbClr val="FF9900"/>
              </a:solidFill>
              <a:effectLst>
                <a:outerShdw blurRad="38100" dist="38100" dir="2700000">
                  <a:srgbClr val="000000"/>
                </a:outerShdw>
              </a:effectLst>
              <a:uLnTx/>
              <a:uFillTx/>
              <a:latin typeface="+mj-lt"/>
              <a:ea typeface="+mj-ea"/>
              <a:cs typeface="+mj-cs"/>
            </a:endParaRPr>
          </a:p>
        </p:txBody>
      </p:sp>
      <p:sp>
        <p:nvSpPr>
          <p:cNvPr id="3" name="内容占位符 2"/>
          <p:cNvSpPr>
            <a:spLocks noGrp="1"/>
          </p:cNvSpPr>
          <p:nvPr>
            <p:ph idx="1"/>
          </p:nvPr>
        </p:nvSpPr>
        <p:spPr>
          <a:xfrm>
            <a:off x="623570" y="1666240"/>
            <a:ext cx="8117205" cy="4976495"/>
          </a:xfrm>
        </p:spPr>
        <p:txBody>
          <a:bodyPr/>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船员教育和培训机构应确保组织内的职责、权限和相互关系得到规定和沟通。应建立适当的过程，确保对质量管理体系的有效性进行沟通。质量管理体系范围至少应包括下列人员及所属部门：</a:t>
            </a:r>
            <a:endPar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教学人员；</a:t>
            </a:r>
            <a:endParaRPr kumimoji="0" lang="zh-CN" altLang="en-US" sz="28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教学管理人员、教学设施设备管理人员、培训发证管理人员和档案管理人员；</a:t>
            </a:r>
            <a:endParaRPr kumimoji="0" lang="zh-CN" altLang="en-US" sz="28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招生、人事、文件资料、图书教材等管理人员；</a:t>
            </a:r>
            <a:endParaRPr kumimoji="0" lang="zh-CN" altLang="en-US" sz="28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内部审核员；</a:t>
            </a:r>
            <a:endParaRPr kumimoji="0" lang="zh-CN" altLang="en-US" sz="28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其他负责质量管理体系建立、运行的人员。</a:t>
            </a:r>
            <a:endPar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kumimoji="0" lang="zh-CN" altLang="en-US" sz="2800" i="0" u="none" strike="noStrike" kern="1200" cap="none" spc="0" normalizeH="0" baseline="0" noProof="0" dirty="0">
              <a:ln>
                <a:noFill/>
              </a:ln>
              <a:solidFill>
                <a:schemeClr val="tx1"/>
              </a:solidFill>
              <a:effectLst>
                <a:outerShdw blurRad="38100" dist="38100" dir="2700000">
                  <a:srgbClr val="000000"/>
                </a:outerShdw>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61390" y="675640"/>
            <a:ext cx="5652135" cy="935355"/>
          </a:xfrm>
        </p:spPr>
        <p:txBody>
          <a:bodyPr/>
          <a:p>
            <a:pPr algn="l"/>
            <a:r>
              <a:rPr lang="zh-CN" altLang="en-US" sz="3600" noProof="0" dirty="0" smtClean="0">
                <a:ln>
                  <a:noFill/>
                </a:ln>
                <a:solidFill>
                  <a:srgbClr val="FF9900"/>
                </a:solidFill>
                <a:effectLst>
                  <a:outerShdw blurRad="38100" dist="38100" dir="2700000">
                    <a:srgbClr val="000000"/>
                  </a:outerShdw>
                </a:effectLst>
                <a:uLnTx/>
                <a:uFillTx/>
                <a:ea typeface="宋体" panose="02010600030101010101" pitchFamily="2" charset="-122"/>
                <a:cs typeface="+mj-lt"/>
                <a:sym typeface="+mn-ea"/>
              </a:rPr>
              <a:t>质量管理体系组织机构图</a:t>
            </a:r>
            <a:endParaRPr lang="zh-CN" altLang="en-US"/>
          </a:p>
        </p:txBody>
      </p:sp>
      <p:pic>
        <p:nvPicPr>
          <p:cNvPr id="3" name="图片 -2147482623" descr="IMG_256"/>
          <p:cNvPicPr>
            <a:picLocks noChangeAspect="1"/>
          </p:cNvPicPr>
          <p:nvPr/>
        </p:nvPicPr>
        <p:blipFill>
          <a:blip r:embed="rId1"/>
          <a:stretch>
            <a:fillRect/>
          </a:stretch>
        </p:blipFill>
        <p:spPr>
          <a:xfrm>
            <a:off x="1051560" y="1635125"/>
            <a:ext cx="6946265" cy="506349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61390" y="698500"/>
            <a:ext cx="5652135" cy="912495"/>
          </a:xfrm>
        </p:spPr>
        <p:txBody>
          <a:bodyPr/>
          <a:p>
            <a:pPr algn="l"/>
            <a:r>
              <a:rPr lang="zh-CN" altLang="en-US" sz="3600" noProof="0" dirty="0" smtClean="0">
                <a:ln>
                  <a:noFill/>
                </a:ln>
                <a:solidFill>
                  <a:srgbClr val="FF9900"/>
                </a:solidFill>
                <a:effectLst>
                  <a:outerShdw blurRad="38100" dist="38100" dir="2700000">
                    <a:srgbClr val="000000"/>
                  </a:outerShdw>
                </a:effectLst>
                <a:uLnTx/>
                <a:uFillTx/>
                <a:ea typeface="宋体" panose="02010600030101010101" pitchFamily="2" charset="-122"/>
                <a:cs typeface="+mj-lt"/>
              </a:rPr>
              <a:t>明确要求：</a:t>
            </a:r>
            <a:endParaRPr lang="zh-CN" altLang="en-US"/>
          </a:p>
        </p:txBody>
      </p:sp>
      <p:sp>
        <p:nvSpPr>
          <p:cNvPr id="3" name="内容占位符 2"/>
          <p:cNvSpPr>
            <a:spLocks noGrp="1"/>
          </p:cNvSpPr>
          <p:nvPr>
            <p:ph idx="1"/>
          </p:nvPr>
        </p:nvSpPr>
        <p:spPr>
          <a:xfrm>
            <a:off x="657225" y="1720850"/>
            <a:ext cx="8106410" cy="4884420"/>
          </a:xfrm>
        </p:spPr>
        <p:txBody>
          <a:bodyPr/>
          <a:p>
            <a:pPr marL="0" indent="0">
              <a:lnSpc>
                <a:spcPct val="100000"/>
              </a:lnSpc>
              <a:buNone/>
            </a:pPr>
            <a:r>
              <a:rPr lang="en-US" altLang="zh-CN" sz="2800">
                <a:solidFill>
                  <a:srgbClr val="000000"/>
                </a:solidFill>
                <a:latin typeface="宋体" panose="02010600030101010101" pitchFamily="2" charset="-122"/>
                <a:ea typeface="宋体" panose="02010600030101010101" pitchFamily="2" charset="-122"/>
              </a:rPr>
              <a:t>    </a:t>
            </a:r>
            <a:r>
              <a:rPr lang="zh-CN" altLang="en-US" sz="2800" b="1">
                <a:solidFill>
                  <a:srgbClr val="000000"/>
                </a:solidFill>
                <a:latin typeface="宋体" panose="02010600030101010101" pitchFamily="2" charset="-122"/>
                <a:ea typeface="宋体" panose="02010600030101010101" pitchFamily="2" charset="-122"/>
              </a:rPr>
              <a:t>最高管理者应采取有效措施不断提高人员的质量意识，指导和支持其积极参与质量管理体系的持续有效运行。</a:t>
            </a:r>
            <a:endParaRPr lang="zh-CN" altLang="en-US" sz="2800" b="1">
              <a:solidFill>
                <a:srgbClr val="0070C0"/>
              </a:solidFill>
              <a:latin typeface="宋体" panose="02010600030101010101" pitchFamily="2" charset="-122"/>
              <a:ea typeface="宋体" panose="02010600030101010101" pitchFamily="2" charset="-122"/>
            </a:endParaRPr>
          </a:p>
          <a:p>
            <a:pPr>
              <a:lnSpc>
                <a:spcPct val="100000"/>
              </a:lnSpc>
            </a:pPr>
            <a:r>
              <a:rPr lang="zh-CN" altLang="en-US" sz="2800" b="1">
                <a:solidFill>
                  <a:srgbClr val="0070C0"/>
                </a:solidFill>
                <a:latin typeface="宋体" panose="02010600030101010101" pitchFamily="2" charset="-122"/>
                <a:ea typeface="宋体" panose="02010600030101010101" pitchFamily="2" charset="-122"/>
              </a:rPr>
              <a:t>职责、权限和相互关系进一步细化明确：</a:t>
            </a:r>
            <a:endParaRPr lang="zh-CN" altLang="en-US" sz="2800">
              <a:latin typeface="宋体" panose="02010600030101010101" pitchFamily="2" charset="-122"/>
              <a:ea typeface="宋体" panose="02010600030101010101" pitchFamily="2" charset="-122"/>
            </a:endParaRPr>
          </a:p>
          <a:p>
            <a:pPr>
              <a:lnSpc>
                <a:spcPct val="120000"/>
              </a:lnSpc>
            </a:pPr>
            <a:r>
              <a:rPr lang="zh-CN" altLang="en-US" sz="2400">
                <a:latin typeface="宋体" panose="02010600030101010101" pitchFamily="2" charset="-122"/>
                <a:ea typeface="宋体" panose="02010600030101010101" pitchFamily="2" charset="-122"/>
              </a:rPr>
              <a:t>一是要求有明确规定；</a:t>
            </a:r>
            <a:endParaRPr lang="zh-CN" altLang="en-US" sz="2400">
              <a:latin typeface="宋体" panose="02010600030101010101" pitchFamily="2" charset="-122"/>
              <a:ea typeface="宋体" panose="02010600030101010101" pitchFamily="2" charset="-122"/>
            </a:endParaRPr>
          </a:p>
          <a:p>
            <a:pPr>
              <a:lnSpc>
                <a:spcPct val="120000"/>
              </a:lnSpc>
            </a:pPr>
            <a:r>
              <a:rPr lang="zh-CN" altLang="en-US" sz="2400">
                <a:latin typeface="宋体" panose="02010600030101010101" pitchFamily="2" charset="-122"/>
                <a:ea typeface="宋体" panose="02010600030101010101" pitchFamily="2" charset="-122"/>
              </a:rPr>
              <a:t>二是要求采取措施保证相关部门和人员对其充分理解；</a:t>
            </a:r>
            <a:endParaRPr lang="zh-CN" altLang="en-US" sz="2400">
              <a:latin typeface="宋体" panose="02010600030101010101" pitchFamily="2" charset="-122"/>
              <a:ea typeface="宋体" panose="02010600030101010101" pitchFamily="2" charset="-122"/>
            </a:endParaRPr>
          </a:p>
          <a:p>
            <a:pPr>
              <a:lnSpc>
                <a:spcPct val="120000"/>
              </a:lnSpc>
            </a:pPr>
            <a:r>
              <a:rPr lang="zh-CN" altLang="en-US" sz="2400">
                <a:latin typeface="宋体" panose="02010600030101010101" pitchFamily="2" charset="-122"/>
                <a:ea typeface="宋体" panose="02010600030101010101" pitchFamily="2" charset="-122"/>
              </a:rPr>
              <a:t>三是明确指明沟通分内部和外部沟通，弥补之前对外部沟通重视不足的问题；</a:t>
            </a:r>
            <a:endParaRPr lang="zh-CN" altLang="en-US" sz="2400">
              <a:latin typeface="宋体" panose="02010600030101010101" pitchFamily="2" charset="-122"/>
              <a:ea typeface="宋体" panose="02010600030101010101" pitchFamily="2" charset="-122"/>
            </a:endParaRPr>
          </a:p>
          <a:p>
            <a:pPr>
              <a:lnSpc>
                <a:spcPct val="120000"/>
              </a:lnSpc>
            </a:pPr>
            <a:r>
              <a:rPr lang="zh-CN" altLang="en-US" sz="2400">
                <a:latin typeface="宋体" panose="02010600030101010101" pitchFamily="2" charset="-122"/>
                <a:ea typeface="宋体" panose="02010600030101010101" pitchFamily="2" charset="-122"/>
              </a:rPr>
              <a:t>四是对沟通的要求进行了细化，对沟通主体和对象，沟通内容、时机和途径等做了明确要求。</a:t>
            </a:r>
            <a:endParaRPr lang="zh-CN" altLang="en-US" sz="2400">
              <a:latin typeface="宋体" panose="02010600030101010101" pitchFamily="2" charset="-122"/>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noChangeArrowheads="1"/>
          </p:cNvSpPr>
          <p:nvPr>
            <p:ph type="title"/>
          </p:nvPr>
        </p:nvSpPr>
        <p:spPr>
          <a:xfrm>
            <a:off x="901065" y="673100"/>
            <a:ext cx="5854065" cy="946785"/>
          </a:xfrm>
        </p:spPr>
        <p:txBody>
          <a:bodyPr anchor="ctr"/>
          <a:lstStyle/>
          <a:p>
            <a:pPr marL="0" marR="0" lvl="0" algn="l" defTabSz="914400" rtl="0" eaLnBrk="0" fontAlgn="base" latinLnBrk="0" hangingPunct="0">
              <a:lnSpc>
                <a:spcPct val="100000"/>
              </a:lnSpc>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rPr>
              <a:t>3-</a:t>
            </a:r>
            <a:r>
              <a:rPr lang="zh-CN" altLang="en-US" sz="3600" noProof="0" dirty="0" smtClean="0">
                <a:ln>
                  <a:noFill/>
                </a:ln>
                <a:solidFill>
                  <a:srgbClr val="FF9900"/>
                </a:solidFill>
                <a:effectLst>
                  <a:outerShdw blurRad="38100" dist="38100" dir="2700000">
                    <a:srgbClr val="000000"/>
                  </a:outerShdw>
                </a:effectLst>
                <a:uLnTx/>
                <a:uFillTx/>
                <a:ea typeface="宋体" panose="02010600030101010101" pitchFamily="2" charset="-122"/>
                <a:cs typeface="+mj-lt"/>
                <a:sym typeface="+mn-ea"/>
              </a:rPr>
              <a:t>培训课程和实施计划</a:t>
            </a:r>
            <a:endPar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endParaRPr>
          </a:p>
        </p:txBody>
      </p:sp>
      <p:sp>
        <p:nvSpPr>
          <p:cNvPr id="34819" name="Rectangle 3"/>
          <p:cNvSpPr>
            <a:spLocks noGrp="1" noChangeArrowheads="1"/>
          </p:cNvSpPr>
          <p:nvPr>
            <p:ph idx="1"/>
          </p:nvPr>
        </p:nvSpPr>
        <p:spPr>
          <a:xfrm>
            <a:off x="622935" y="1619885"/>
            <a:ext cx="8171180" cy="5186680"/>
          </a:xfr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一是将要素名称修改为“培训课程和实施计划”；</a:t>
            </a:r>
            <a:endPar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Char char="n"/>
              <a:defRPr/>
            </a:pP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二是根据《中华人民共和国培训管理规则》要求，突出了对培训课程的编制、评审（论证）、审批、发布和修改等要求；</a:t>
            </a:r>
            <a:endPar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三是强调了培训课程和计划不得低于培训大纲等要求；</a:t>
            </a:r>
            <a:endPar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四是突出培训课程和计划需考虑模拟器训练的要求。</a:t>
            </a:r>
            <a:endPar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4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培训课程和实施计划应充分考虑适用对象、教学手段、师资力量、教学设备、模拟器训练等因素，并考虑委托方要求（如有）、以往课程和计划执行的效果、船员市场需求等。</a:t>
            </a: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4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培训课程应结合IMO示范课程相关内容，设计培训课程目标。培训课程设计完成后，应组织资格相当的人员对所设计的培训课程进行论证。报送海事管理机构进行课程确认后发布，</a:t>
            </a:r>
            <a:r>
              <a:rPr kumimoji="0" lang="zh-CN" altLang="en-US" sz="2400" b="1"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保证教学和训练按照经过确认的培训课程实施</a:t>
            </a:r>
            <a:r>
              <a:rPr kumimoji="0" lang="zh-CN" altLang="en-US" sz="24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en-US" sz="2400" b="1"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Char char="n"/>
              <a:defRPr/>
            </a:pPr>
            <a:endParaRPr kumimoji="0" lang="zh-CN" altLang="en-US" sz="2400" b="1"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indefinite"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ppt_x</p:attrName>
                                        </p:attrNameLst>
                                      </p:cBhvr>
                                      <p:tavLst>
                                        <p:tav tm="0">
                                          <p:val>
                                            <p:strVal val="#ppt_x-.2"/>
                                          </p:val>
                                        </p:tav>
                                        <p:tav tm="100000">
                                          <p:val>
                                            <p:strVal val="#ppt_x"/>
                                          </p:val>
                                        </p:tav>
                                      </p:tavLst>
                                    </p:anim>
                                    <p:anim calcmode="lin" valueType="num">
                                      <p:cBhvr>
                                        <p:cTn id="8" dur="1000" fill="hold"/>
                                        <p:tgtEl>
                                          <p:spTgt spid="348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1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34819">
                                            <p:txEl>
                                              <p:charRg st="173" end="272"/>
                                            </p:txEl>
                                          </p:spTgt>
                                        </p:tgtEl>
                                        <p:attrNameLst>
                                          <p:attrName>style.visibility</p:attrName>
                                        </p:attrNameLst>
                                      </p:cBhvr>
                                      <p:to>
                                        <p:strVal val="visible"/>
                                      </p:to>
                                    </p:set>
                                    <p:animEffect transition="in" filter="fade">
                                      <p:cBhvr>
                                        <p:cTn id="14" dur="500"/>
                                        <p:tgtEl>
                                          <p:spTgt spid="34819">
                                            <p:txEl>
                                              <p:charRg st="173" end="272"/>
                                            </p:txEl>
                                          </p:spTgt>
                                        </p:tgtEl>
                                      </p:cBhvr>
                                    </p:animEffect>
                                    <p:anim calcmode="lin" valueType="num">
                                      <p:cBhvr>
                                        <p:cTn id="15" dur="500" fill="hold"/>
                                        <p:tgtEl>
                                          <p:spTgt spid="34819">
                                            <p:txEl>
                                              <p:charRg st="173" end="272"/>
                                            </p:txEl>
                                          </p:spTgt>
                                        </p:tgtEl>
                                        <p:attrNameLst>
                                          <p:attrName>ppt_x</p:attrName>
                                        </p:attrNameLst>
                                      </p:cBhvr>
                                      <p:tavLst>
                                        <p:tav tm="0">
                                          <p:val>
                                            <p:strVal val="#ppt_x"/>
                                          </p:val>
                                        </p:tav>
                                        <p:tav tm="100000">
                                          <p:val>
                                            <p:strVal val="#ppt_x"/>
                                          </p:val>
                                        </p:tav>
                                      </p:tavLst>
                                    </p:anim>
                                    <p:anim calcmode="lin" valueType="num">
                                      <p:cBhvr>
                                        <p:cTn id="16" dur="500" fill="hold"/>
                                        <p:tgtEl>
                                          <p:spTgt spid="34819">
                                            <p:txEl>
                                              <p:charRg st="173" end="272"/>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indefinite" fill="hold">
                                          <p:stCondLst>
                                            <p:cond delay="0"/>
                                          </p:stCondLst>
                                        </p:cTn>
                                        <p:tgtEl>
                                          <p:spTgt spid="34819">
                                            <p:txEl>
                                              <p:charRg st="1" end="1"/>
                                            </p:txEl>
                                          </p:spTgt>
                                        </p:tgtEl>
                                        <p:attrNameLst>
                                          <p:attrName>style.visibility</p:attrName>
                                        </p:attrNameLst>
                                      </p:cBhvr>
                                      <p:to>
                                        <p:strVal val="visible"/>
                                      </p:to>
                                    </p:set>
                                    <p:animEffect transition="in" filter="fade">
                                      <p:cBhvr>
                                        <p:cTn id="21" dur="500"/>
                                        <p:tgtEl>
                                          <p:spTgt spid="34819">
                                            <p:txEl>
                                              <p:charRg st="1" end="1"/>
                                            </p:txEl>
                                          </p:spTgt>
                                        </p:tgtEl>
                                      </p:cBhvr>
                                    </p:animEffect>
                                    <p:anim calcmode="lin" valueType="num">
                                      <p:cBhvr>
                                        <p:cTn id="22" dur="500" fill="hold"/>
                                        <p:tgtEl>
                                          <p:spTgt spid="34819">
                                            <p:txEl>
                                              <p:char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4819">
                                            <p:txEl>
                                              <p:char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indefinite" fill="hold">
                                          <p:stCondLst>
                                            <p:cond delay="0"/>
                                          </p:stCondLst>
                                        </p:cTn>
                                        <p:tgtEl>
                                          <p:spTgt spid="34819">
                                            <p:txEl>
                                              <p:charRg st="2" end="2"/>
                                            </p:txEl>
                                          </p:spTgt>
                                        </p:tgtEl>
                                        <p:attrNameLst>
                                          <p:attrName>style.visibility</p:attrName>
                                        </p:attrNameLst>
                                      </p:cBhvr>
                                      <p:to>
                                        <p:strVal val="visible"/>
                                      </p:to>
                                    </p:set>
                                    <p:animEffect transition="in" filter="fade">
                                      <p:cBhvr>
                                        <p:cTn id="28" dur="500"/>
                                        <p:tgtEl>
                                          <p:spTgt spid="34819">
                                            <p:txEl>
                                              <p:charRg st="2" end="2"/>
                                            </p:txEl>
                                          </p:spTgt>
                                        </p:tgtEl>
                                      </p:cBhvr>
                                    </p:animEffect>
                                    <p:anim calcmode="lin" valueType="num">
                                      <p:cBhvr>
                                        <p:cTn id="29" dur="500" fill="hold"/>
                                        <p:tgtEl>
                                          <p:spTgt spid="34819">
                                            <p:txEl>
                                              <p:char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4819">
                                            <p:txEl>
                                              <p:char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indefinite" fill="hold">
                                          <p:stCondLst>
                                            <p:cond delay="0"/>
                                          </p:stCondLst>
                                        </p:cTn>
                                        <p:tgtEl>
                                          <p:spTgt spid="34819">
                                            <p:txEl>
                                              <p:charRg st="3" end="3"/>
                                            </p:txEl>
                                          </p:spTgt>
                                        </p:tgtEl>
                                        <p:attrNameLst>
                                          <p:attrName>style.visibility</p:attrName>
                                        </p:attrNameLst>
                                      </p:cBhvr>
                                      <p:to>
                                        <p:strVal val="visible"/>
                                      </p:to>
                                    </p:set>
                                    <p:animEffect transition="in" filter="fade">
                                      <p:cBhvr>
                                        <p:cTn id="35" dur="500"/>
                                        <p:tgtEl>
                                          <p:spTgt spid="34819">
                                            <p:txEl>
                                              <p:charRg st="3" end="3"/>
                                            </p:txEl>
                                          </p:spTgt>
                                        </p:tgtEl>
                                      </p:cBhvr>
                                    </p:animEffect>
                                    <p:anim calcmode="lin" valueType="num">
                                      <p:cBhvr>
                                        <p:cTn id="36" dur="500" fill="hold"/>
                                        <p:tgtEl>
                                          <p:spTgt spid="34819">
                                            <p:txEl>
                                              <p:char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4819">
                                            <p:txEl>
                                              <p:char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indefinite" fill="hold">
                                          <p:stCondLst>
                                            <p:cond delay="0"/>
                                          </p:stCondLst>
                                        </p:cTn>
                                        <p:tgtEl>
                                          <p:spTgt spid="34819">
                                            <p:txEl>
                                              <p:charRg st="5" end="5"/>
                                            </p:txEl>
                                          </p:spTgt>
                                        </p:tgtEl>
                                        <p:attrNameLst>
                                          <p:attrName>style.visibility</p:attrName>
                                        </p:attrNameLst>
                                      </p:cBhvr>
                                      <p:to>
                                        <p:strVal val="visible"/>
                                      </p:to>
                                    </p:set>
                                    <p:animEffect transition="in" filter="fade">
                                      <p:cBhvr>
                                        <p:cTn id="42" dur="500"/>
                                        <p:tgtEl>
                                          <p:spTgt spid="34819">
                                            <p:txEl>
                                              <p:charRg st="5" end="5"/>
                                            </p:txEl>
                                          </p:spTgt>
                                        </p:tgtEl>
                                      </p:cBhvr>
                                    </p:animEffect>
                                    <p:anim calcmode="lin" valueType="num">
                                      <p:cBhvr>
                                        <p:cTn id="43" dur="500" fill="hold"/>
                                        <p:tgtEl>
                                          <p:spTgt spid="34819">
                                            <p:txEl>
                                              <p:char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4819">
                                            <p:txEl>
                                              <p:charRg st="5" end="5"/>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indefinite" fill="hold">
                                          <p:stCondLst>
                                            <p:cond delay="0"/>
                                          </p:stCondLst>
                                        </p:cTn>
                                        <p:tgtEl>
                                          <p:spTgt spid="34819">
                                            <p:txEl>
                                              <p:charRg st="5" end="5"/>
                                            </p:txEl>
                                          </p:spTgt>
                                        </p:tgtEl>
                                        <p:attrNameLst>
                                          <p:attrName>style.visibility</p:attrName>
                                        </p:attrNameLst>
                                      </p:cBhvr>
                                      <p:to>
                                        <p:strVal val="visible"/>
                                      </p:to>
                                    </p:set>
                                    <p:animEffect transition="in" filter="fade">
                                      <p:cBhvr>
                                        <p:cTn id="49" dur="500"/>
                                        <p:tgtEl>
                                          <p:spTgt spid="34819">
                                            <p:txEl>
                                              <p:charRg st="5" end="5"/>
                                            </p:txEl>
                                          </p:spTgt>
                                        </p:tgtEl>
                                      </p:cBhvr>
                                    </p:animEffect>
                                    <p:anim calcmode="lin" valueType="num">
                                      <p:cBhvr>
                                        <p:cTn id="50" dur="500" fill="hold"/>
                                        <p:tgtEl>
                                          <p:spTgt spid="34819">
                                            <p:txEl>
                                              <p:char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34819">
                                            <p:txEl>
                                              <p:char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Rectangle 2"/>
          <p:cNvSpPr>
            <a:spLocks noGrp="1" noChangeArrowheads="1"/>
          </p:cNvSpPr>
          <p:nvPr>
            <p:ph type="title"/>
          </p:nvPr>
        </p:nvSpPr>
        <p:spPr>
          <a:xfrm>
            <a:off x="913765" y="660400"/>
            <a:ext cx="5704205" cy="946150"/>
          </a:xfrm>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国际标准化组织</a:t>
            </a:r>
            <a:r>
              <a:rPr kumimoji="0" lang="en-US" altLang="zh-CN"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3600" b="1"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ISO</a:t>
            </a:r>
            <a:endParaRPr kumimoji="0" lang="zh-CN" altLang="en-US" sz="3600" b="1" i="0" u="none" strike="noStrike" kern="1200" cap="none" spc="0" normalizeH="0" baseline="0" noProof="0" dirty="0">
              <a:ln>
                <a:noFill/>
              </a:ln>
              <a:solidFill>
                <a:srgbClr val="00FF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1267" name="Rectangle 3"/>
          <p:cNvSpPr>
            <a:spLocks noGrp="1" noChangeArrowheads="1"/>
          </p:cNvSpPr>
          <p:nvPr>
            <p:ph idx="1"/>
          </p:nvPr>
        </p:nvSpPr>
        <p:spPr>
          <a:xfrm>
            <a:off x="674688" y="1638300"/>
            <a:ext cx="8066088" cy="4991100"/>
          </a:xfrm>
        </p:spPr>
        <p:txBody>
          <a:bodyPr/>
          <a:lstStyle/>
          <a:p>
            <a:pPr marL="342900" marR="0" lvl="0" indent="-342900" algn="l" defTabSz="914400" rtl="0" eaLnBrk="1" fontAlgn="base" latinLnBrk="0" hangingPunct="1">
              <a:lnSpc>
                <a:spcPts val="4000"/>
              </a:lnSpc>
              <a:spcBef>
                <a:spcPct val="20000"/>
              </a:spcBef>
              <a:spcAft>
                <a:spcPct val="0"/>
              </a:spcAft>
              <a:buClr>
                <a:schemeClr val="hlink"/>
              </a:buClr>
              <a:buSzPct val="70000"/>
              <a:buFont typeface="Wingdings" panose="05000000000000000000" pitchFamily="2" charset="2"/>
              <a:buChar char="n"/>
              <a:defRPr/>
            </a:pPr>
            <a:r>
              <a:rPr kumimoji="0" lang="en-US" altLang="zh-CN"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ISO9000</a:t>
            </a:r>
            <a:r>
              <a:rPr kumimoji="0" lang="zh-CN" altLang="en-US"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系列标准是</a:t>
            </a:r>
            <a:r>
              <a:rPr kumimoji="0" lang="en-US" altLang="zh-CN"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ISO</a:t>
            </a:r>
            <a:r>
              <a:rPr kumimoji="0" lang="zh-CN" altLang="en-US"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汇集世界级质量专家，在总结市场经济发达国家质量管理经验的基础上起草并正式颁布的一套质量管理的国际标准。</a:t>
            </a:r>
            <a:endParaRPr kumimoji="0" lang="zh-CN" altLang="en-US"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ts val="4000"/>
              </a:lnSpc>
              <a:spcBef>
                <a:spcPct val="20000"/>
              </a:spcBef>
              <a:spcAft>
                <a:spcPct val="0"/>
              </a:spcAft>
              <a:buClr>
                <a:schemeClr val="hlink"/>
              </a:buClr>
              <a:buSzPct val="70000"/>
              <a:buFont typeface="Wingdings" panose="05000000000000000000" pitchFamily="2" charset="2"/>
              <a:buChar char="n"/>
              <a:defRPr/>
            </a:pPr>
            <a:r>
              <a:rPr kumimoji="0" lang="en-US" altLang="zh-CN"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ISO9000</a:t>
            </a:r>
            <a:r>
              <a:rPr kumimoji="0" lang="zh-CN" altLang="en-US"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族标准经历了四次改版</a:t>
            </a:r>
            <a:endParaRPr kumimoji="0" lang="en-US" altLang="zh-CN"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ts val="4000"/>
              </a:lnSpc>
              <a:spcBef>
                <a:spcPct val="20000"/>
              </a:spcBef>
              <a:spcAft>
                <a:spcPct val="0"/>
              </a:spcAft>
              <a:buClr>
                <a:schemeClr val="hlink"/>
              </a:buClr>
              <a:buSzPct val="70000"/>
              <a:buFont typeface="Wingdings" panose="05000000000000000000" pitchFamily="2" charset="2"/>
              <a:buNone/>
              <a:defRPr/>
            </a:pPr>
            <a:r>
              <a:rPr kumimoji="0" lang="en-US" altLang="zh-CN"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1987</a:t>
            </a:r>
            <a:r>
              <a:rPr kumimoji="0" lang="zh-CN" altLang="en-US"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版</a:t>
            </a:r>
            <a:r>
              <a:rPr kumimoji="0" lang="en-US" altLang="zh-CN"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--1994</a:t>
            </a:r>
            <a:r>
              <a:rPr kumimoji="0" lang="zh-CN" altLang="en-US"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版</a:t>
            </a:r>
            <a:r>
              <a:rPr kumimoji="0" lang="en-US" altLang="zh-CN"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--2000</a:t>
            </a:r>
            <a:r>
              <a:rPr kumimoji="0" lang="zh-CN" altLang="en-US"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版</a:t>
            </a:r>
            <a:r>
              <a:rPr kumimoji="0" lang="en-US" altLang="zh-CN"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--2008</a:t>
            </a:r>
            <a:r>
              <a:rPr kumimoji="0" lang="zh-CN" altLang="en-US"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版</a:t>
            </a:r>
            <a:r>
              <a:rPr kumimoji="0" lang="en-US" altLang="zh-CN"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--2015</a:t>
            </a:r>
            <a:r>
              <a:rPr kumimoji="0" lang="zh-CN" altLang="en-US"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版</a:t>
            </a:r>
            <a:endParaRPr kumimoji="0" lang="en-US" altLang="zh-CN"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en-US" altLang="zh-CN" sz="28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ISO9001:2015 </a:t>
            </a:r>
            <a:r>
              <a:rPr kumimoji="0" lang="zh-CN" altLang="en-US"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标准增加组织背景环境分析和确定组织目标和战略、增加风险和应急措施和机遇的管理、增加知识管理理解相关方的需求和期望、增加领导作用和承诺、增加绩效评估、增加变更控制管理。</a:t>
            </a:r>
            <a:endParaRPr kumimoji="0" lang="zh-CN" altLang="en-US"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99795" y="675005"/>
            <a:ext cx="4214495" cy="925195"/>
          </a:xfrm>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ea typeface="宋体" panose="02010600030101010101" pitchFamily="2" charset="-122"/>
                <a:cs typeface="+mj-lt"/>
              </a:rPr>
              <a:t>4-招生与学员管理</a:t>
            </a:r>
            <a:endParaRPr kumimoji="0" lang="zh-CN" altLang="en-US" sz="3600" b="1" i="0" u="none" strike="noStrike" kern="1200" cap="none" spc="0" normalizeH="0" baseline="0" noProof="0" dirty="0">
              <a:ln>
                <a:noFill/>
              </a:ln>
              <a:solidFill>
                <a:srgbClr val="FF9900"/>
              </a:solidFill>
              <a:effectLst>
                <a:outerShdw blurRad="38100" dist="38100" dir="2700000">
                  <a:srgbClr val="000000"/>
                </a:outerShdw>
              </a:effectLst>
              <a:uLnTx/>
              <a:uFillTx/>
              <a:latin typeface="+mj-lt"/>
              <a:ea typeface="+mj-ea"/>
              <a:cs typeface="+mj-cs"/>
            </a:endParaRPr>
          </a:p>
        </p:txBody>
      </p:sp>
      <p:sp>
        <p:nvSpPr>
          <p:cNvPr id="3" name="内容占位符 2"/>
          <p:cNvSpPr>
            <a:spLocks noGrp="1"/>
          </p:cNvSpPr>
          <p:nvPr>
            <p:ph idx="1"/>
          </p:nvPr>
        </p:nvSpPr>
        <p:spPr>
          <a:xfrm>
            <a:off x="655955" y="1668145"/>
            <a:ext cx="8030845" cy="4885055"/>
          </a:xfrm>
        </p:spPr>
        <p:txBody>
          <a:bodyPr/>
          <a:lstStyle/>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80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一是充分考虑到社会船员岗前培训不同于学历教育，将“学籍管理”的描述修改为“学员名册和培训完成情况报备”；</a:t>
            </a:r>
            <a:endParaRPr kumimoji="0" lang="zh-CN" altLang="en-US" sz="280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80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二是增加了对学员考勤、培训证明的控制要求；</a:t>
            </a:r>
            <a:endParaRPr kumimoji="0" lang="zh-CN" altLang="en-US" sz="280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80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三是突出招生质量要求，在之前招生规模的要求的基础上增加了</a:t>
            </a:r>
            <a:r>
              <a:rPr kumimoji="0" lang="zh-CN" altLang="en-US" sz="280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招生质量</a:t>
            </a:r>
            <a:r>
              <a:rPr kumimoji="0" lang="zh-CN" altLang="en-US" sz="280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的要求；</a:t>
            </a:r>
            <a:endParaRPr kumimoji="0" lang="zh-CN" altLang="en-US" sz="280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80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四是对学员参加培训需满足规定要求的方面进行了补充，增加了年龄、持证情况、</a:t>
            </a:r>
            <a:r>
              <a:rPr kumimoji="0" lang="zh-CN" altLang="en-US" sz="280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船上服务资历</a:t>
            </a:r>
            <a:r>
              <a:rPr kumimoji="0" lang="zh-CN" altLang="en-US" sz="280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a:t>
            </a:r>
            <a:r>
              <a:rPr kumimoji="0" lang="zh-CN" altLang="en-US" sz="280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见习资历</a:t>
            </a:r>
            <a:r>
              <a:rPr kumimoji="0" lang="zh-CN" altLang="en-US" sz="280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a:t>
            </a:r>
            <a:r>
              <a:rPr kumimoji="0" lang="zh-CN" altLang="en-US" sz="280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安全任职记录</a:t>
            </a:r>
            <a:r>
              <a:rPr kumimoji="0" lang="zh-CN" altLang="en-US" sz="280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等要求。</a:t>
            </a:r>
            <a:endParaRPr kumimoji="0" lang="zh-CN" altLang="en-US" sz="280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kumimoji="0" lang="zh-CN" altLang="en-US" sz="3200" i="0" u="none" strike="noStrike" kern="1200" cap="none" spc="0" normalizeH="0" baseline="0" noProof="0" dirty="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35355" y="675005"/>
            <a:ext cx="5864225" cy="914400"/>
          </a:xfrm>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rPr>
              <a:t>5-教学与管理人员</a:t>
            </a:r>
            <a:endParaRPr kumimoji="0" lang="zh-CN" altLang="en-US" sz="4400" b="1" i="0" u="none" strike="noStrike" kern="1200" cap="none" spc="0" normalizeH="0" baseline="0" noProof="0" dirty="0">
              <a:ln>
                <a:noFill/>
              </a:ln>
              <a:solidFill>
                <a:schemeClr val="tx2"/>
              </a:solidFill>
              <a:effectLst>
                <a:outerShdw blurRad="38100" dist="38100" dir="2700000">
                  <a:srgbClr val="000000"/>
                </a:outerShdw>
              </a:effectLst>
              <a:uLnTx/>
              <a:uFillTx/>
              <a:latin typeface="+mj-lt"/>
              <a:ea typeface="+mj-ea"/>
              <a:cs typeface="+mj-cs"/>
            </a:endParaRPr>
          </a:p>
        </p:txBody>
      </p:sp>
      <p:sp>
        <p:nvSpPr>
          <p:cNvPr id="3" name="内容占位符 2"/>
          <p:cNvSpPr>
            <a:spLocks noGrp="1"/>
          </p:cNvSpPr>
          <p:nvPr>
            <p:ph idx="1"/>
          </p:nvPr>
        </p:nvSpPr>
        <p:spPr>
          <a:xfrm>
            <a:off x="622300" y="1637030"/>
            <a:ext cx="8141335" cy="5095240"/>
          </a:xfrm>
        </p:spPr>
        <p:txBody>
          <a:bodyPr/>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0" dirty="0" smtClean="0">
                <a:ln>
                  <a:noFill/>
                </a:ln>
                <a:solidFill>
                  <a:schemeClr val="tx1">
                    <a:lumMod val="95000"/>
                  </a:schemeClr>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船员教育和培训机构应建立文件化程序，对教学与管理人员的配备、培训和考核过程进行控制，以达到以下目的：</a:t>
            </a:r>
            <a:endParaRPr kumimoji="0" lang="zh-CN" altLang="en-US" sz="2800" i="0" u="none" strike="noStrike" kern="1200" cap="none" spc="0" normalizeH="0" baseline="0" noProof="0" dirty="0" smtClean="0">
              <a:ln>
                <a:noFill/>
              </a:ln>
              <a:solidFill>
                <a:schemeClr val="tx1">
                  <a:lumMod val="95000"/>
                </a:schemeClr>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400" i="0" u="none" strike="noStrike" kern="1200" cap="none" spc="0" normalizeH="0" baseline="0" noProof="0" dirty="0" smtClean="0">
                <a:ln>
                  <a:noFill/>
                </a:ln>
                <a:solidFill>
                  <a:schemeClr val="tx1">
                    <a:lumMod val="95000"/>
                  </a:schemeClr>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（一）教学与管理人员按照《中华人民共和国船员培训管理规则》要求得到相应的配备和培训；</a:t>
            </a:r>
            <a:endParaRPr kumimoji="0" lang="zh-CN" altLang="en-US" sz="2400" i="0" u="none" strike="noStrike" kern="1200" cap="none" spc="0" normalizeH="0" baseline="0" noProof="0" dirty="0" smtClean="0">
              <a:ln>
                <a:noFill/>
              </a:ln>
              <a:solidFill>
                <a:schemeClr val="tx1">
                  <a:lumMod val="95000"/>
                </a:schemeClr>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400" i="0" u="none" strike="noStrike" kern="1200" cap="none" spc="0" normalizeH="0" baseline="0" noProof="0" dirty="0" smtClean="0">
                <a:ln>
                  <a:noFill/>
                </a:ln>
                <a:solidFill>
                  <a:schemeClr val="tx1">
                    <a:lumMod val="95000"/>
                  </a:schemeClr>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（二）教学人员取得与所授课程有关的专业理论知识、专业教学经历和相应的船上任职资历（如适用），并具有履行其岗位职责的水平和能力；</a:t>
            </a:r>
            <a:endParaRPr kumimoji="0" lang="zh-CN" altLang="en-US" sz="2400" i="0" u="none" strike="noStrike" kern="1200" cap="none" spc="0" normalizeH="0" baseline="0" noProof="0" dirty="0" smtClean="0">
              <a:ln>
                <a:noFill/>
              </a:ln>
              <a:solidFill>
                <a:schemeClr val="tx1">
                  <a:lumMod val="95000"/>
                </a:schemeClr>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400" i="0" u="none" strike="noStrike" kern="1200" cap="none" spc="0" normalizeH="0" baseline="0" noProof="0" dirty="0" smtClean="0">
                <a:ln>
                  <a:noFill/>
                </a:ln>
                <a:solidFill>
                  <a:schemeClr val="tx1">
                    <a:lumMod val="95000"/>
                  </a:schemeClr>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（三）新聘或外聘人员及调至新岗位的人员，在就职或上岗前，熟悉岗位职责和要求。</a:t>
            </a:r>
            <a:endParaRPr kumimoji="0" lang="zh-CN" altLang="en-US" sz="2400" i="0" u="none" strike="noStrike" kern="1200" cap="none" spc="0" normalizeH="0" baseline="0" noProof="0" dirty="0" smtClean="0">
              <a:ln>
                <a:noFill/>
              </a:ln>
              <a:solidFill>
                <a:schemeClr val="tx1">
                  <a:lumMod val="95000"/>
                </a:schemeClr>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400" i="0" u="none" strike="noStrike" kern="1200" cap="none" spc="0" normalizeH="0" baseline="0" noProof="0" dirty="0" smtClean="0">
                <a:ln>
                  <a:noFill/>
                </a:ln>
                <a:solidFill>
                  <a:schemeClr val="tx1">
                    <a:lumMod val="95000"/>
                  </a:schemeClr>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人员的配备、培训和考核过程应明确记录并予以保持。</a:t>
            </a:r>
            <a:endParaRPr kumimoji="0" lang="zh-CN" altLang="en-US" sz="2400" i="0" u="none" strike="noStrike" kern="1200" cap="none" spc="0" normalizeH="0" baseline="0" noProof="0" dirty="0">
              <a:ln>
                <a:noFill/>
              </a:ln>
              <a:solidFill>
                <a:schemeClr val="tx1">
                  <a:lumMod val="95000"/>
                </a:schemeClr>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00430" y="740410"/>
            <a:ext cx="6410325" cy="868680"/>
          </a:xfrm>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mj-ea"/>
                <a:cs typeface="+mj-cs"/>
              </a:rPr>
              <a:t>基本安全项目培训师资要求</a:t>
            </a:r>
            <a:endParaRPr kumimoji="0" lang="zh-CN" altLang="en-US" sz="3600" b="1" i="0" u="none" strike="noStrike" kern="1200" cap="none" spc="0" normalizeH="0" baseline="0" noProof="0" dirty="0">
              <a:ln>
                <a:noFill/>
              </a:ln>
              <a:solidFill>
                <a:srgbClr val="FF9900"/>
              </a:solidFill>
              <a:effectLst>
                <a:outerShdw blurRad="38100" dist="38100" dir="2700000">
                  <a:srgbClr val="000000"/>
                </a:outerShdw>
              </a:effectLst>
              <a:uLnTx/>
              <a:uFillTx/>
              <a:latin typeface="+mj-lt"/>
              <a:ea typeface="+mj-ea"/>
              <a:cs typeface="+mj-cs"/>
            </a:endParaRPr>
          </a:p>
        </p:txBody>
      </p:sp>
      <p:sp>
        <p:nvSpPr>
          <p:cNvPr id="3" name="内容占位符 2"/>
          <p:cNvSpPr>
            <a:spLocks noGrp="1"/>
          </p:cNvSpPr>
          <p:nvPr>
            <p:ph idx="1"/>
          </p:nvPr>
        </p:nvSpPr>
        <p:spPr>
          <a:xfrm>
            <a:off x="600710" y="1608455"/>
            <a:ext cx="8152130" cy="4944745"/>
          </a:xfrm>
        </p:spPr>
        <p:txBody>
          <a:bodyPr/>
          <a:lstStyle/>
          <a:p>
            <a:pPr marL="342900" marR="0" lvl="0" indent="-342900" algn="l" defTabSz="914400" rtl="0" eaLnBrk="0" fontAlgn="base" latinLnBrk="0" hangingPunct="0">
              <a:lnSpc>
                <a:spcPct val="110000"/>
              </a:lnSpc>
              <a:spcBef>
                <a:spcPts val="1800"/>
              </a:spcBef>
              <a:spcAft>
                <a:spcPts val="0"/>
              </a:spcAft>
              <a:buClr>
                <a:schemeClr val="hlink"/>
              </a:buClr>
              <a:buSzPct val="70000"/>
              <a:buFont typeface="Wingdings" panose="05000000000000000000" pitchFamily="2" charset="2"/>
              <a:buChar char="n"/>
              <a:defRPr/>
            </a:pPr>
            <a:r>
              <a:rPr kumimoji="0" 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承担基本急救科目的教学人员应具有</a:t>
            </a:r>
            <a:r>
              <a:rPr kumimoji="0" lang="en-US" sz="24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医学类专业</a:t>
            </a:r>
            <a:r>
              <a:rPr kumimoji="0" 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大专及以上学历，具有 3 年及以上的医疗实践和经验，熟悉船舶基本急救的状况与环境</a:t>
            </a: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10000"/>
              </a:lnSpc>
              <a:spcBef>
                <a:spcPts val="1800"/>
              </a:spcBef>
              <a:spcAft>
                <a:spcPts val="0"/>
              </a:spcAft>
              <a:buClr>
                <a:schemeClr val="hlink"/>
              </a:buClr>
              <a:buSzPct val="70000"/>
              <a:buFont typeface="Wingdings" panose="05000000000000000000" pitchFamily="2" charset="2"/>
              <a:buChar char="n"/>
              <a:defRPr/>
            </a:pPr>
            <a:r>
              <a:rPr kumimoji="0" 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除基本急救科目外，其他教员应满足下列条件之一： </a:t>
            </a:r>
            <a:endParaRPr kumimoji="0" 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10000"/>
              </a:lnSpc>
              <a:spcBef>
                <a:spcPts val="1800"/>
              </a:spcBef>
              <a:spcAft>
                <a:spcPts val="0"/>
              </a:spcAft>
              <a:buClr>
                <a:schemeClr val="hlink"/>
              </a:buClr>
              <a:buSzPct val="70000"/>
              <a:buFont typeface="Wingdings" panose="05000000000000000000" pitchFamily="2" charset="2"/>
              <a:buNone/>
              <a:defRPr/>
            </a:pPr>
            <a:r>
              <a:rPr kumimoji="0" 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1）具有航海类专业大专及以上学历的海船</a:t>
            </a:r>
            <a:r>
              <a:rPr kumimoji="0" lang="en-US" sz="24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船长、驾驶员、轮机长、轮机员</a:t>
            </a:r>
            <a:r>
              <a:rPr kumimoji="0" 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10000"/>
              </a:lnSpc>
              <a:spcBef>
                <a:spcPts val="1800"/>
              </a:spcBef>
              <a:spcAft>
                <a:spcPts val="0"/>
              </a:spcAft>
              <a:buClr>
                <a:schemeClr val="hlink"/>
              </a:buClr>
              <a:buSzPct val="70000"/>
              <a:buFont typeface="Wingdings" panose="05000000000000000000" pitchFamily="2" charset="2"/>
              <a:buNone/>
              <a:defRPr/>
            </a:pPr>
            <a:r>
              <a:rPr kumimoji="0" 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2）具有航海类专业本科及以上学历，具有不少于1年海上服务资历的专业教师。</a:t>
            </a:r>
            <a:endParaRPr kumimoji="0" 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10000"/>
              </a:lnSpc>
              <a:spcBef>
                <a:spcPct val="20000"/>
              </a:spcBef>
              <a:spcAft>
                <a:spcPts val="0"/>
              </a:spcAft>
              <a:buClr>
                <a:schemeClr val="hlink"/>
              </a:buClr>
              <a:buSzPct val="70000"/>
              <a:buFont typeface="Wingdings" panose="05000000000000000000" pitchFamily="2" charset="2"/>
              <a:buChar char="n"/>
              <a:defRPr/>
            </a:pP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理论教员须</a:t>
            </a:r>
            <a:r>
              <a:rPr kumimoji="0" lang="zh-CN" altLang="en-US" sz="24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自有</a:t>
            </a: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，实训教员按照师生比</a:t>
            </a:r>
            <a:r>
              <a:rPr kumimoji="0" 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20</a:t>
            </a: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配备，可外聘。</a:t>
            </a:r>
            <a:r>
              <a:rPr kumimoji="0" lang="zh-CN" altLang="en-US" sz="24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培训规模是</a:t>
            </a:r>
            <a:r>
              <a:rPr kumimoji="0" lang="en-US" altLang="zh-CN" sz="24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40</a:t>
            </a:r>
            <a:r>
              <a:rPr kumimoji="0" lang="zh-CN" altLang="en-US" sz="24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人</a:t>
            </a:r>
            <a:r>
              <a:rPr kumimoji="0" lang="en-US" altLang="zh-CN" sz="24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24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班。</a:t>
            </a:r>
            <a:endParaRPr kumimoji="0" lang="zh-CN" altLang="en-US" sz="24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6300" y="661035"/>
            <a:ext cx="6120765" cy="927100"/>
          </a:xfrm>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mj-ea"/>
                <a:cs typeface="+mj-cs"/>
              </a:rPr>
              <a:t>三副适任培训师资要求</a:t>
            </a:r>
            <a:endParaRPr kumimoji="0" lang="en-US" altLang="zh-CN"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mj-ea"/>
              <a:cs typeface="+mj-cs"/>
            </a:endParaRPr>
          </a:p>
        </p:txBody>
      </p:sp>
      <p:sp>
        <p:nvSpPr>
          <p:cNvPr id="3" name="内容占位符 2"/>
          <p:cNvSpPr>
            <a:spLocks noGrp="1"/>
          </p:cNvSpPr>
          <p:nvPr>
            <p:ph idx="1"/>
          </p:nvPr>
        </p:nvSpPr>
        <p:spPr>
          <a:xfrm>
            <a:off x="623570" y="1617980"/>
            <a:ext cx="8166100" cy="5011420"/>
          </a:xfrm>
        </p:spPr>
        <p:txBody>
          <a:bodyPr/>
          <a:lstStyle/>
          <a:p>
            <a:pPr marL="0" marR="0" lvl="0" indent="0" algn="l" defTabSz="914400" rtl="0" eaLnBrk="0" fontAlgn="base" latinLnBrk="0" hangingPunct="0">
              <a:lnSpc>
                <a:spcPct val="70000"/>
              </a:lnSpc>
              <a:spcBef>
                <a:spcPct val="20000"/>
              </a:spcBef>
              <a:spcAft>
                <a:spcPct val="0"/>
              </a:spcAft>
              <a:buClr>
                <a:schemeClr val="hlink"/>
              </a:buClr>
              <a:buSzPct val="70000"/>
              <a:buFont typeface="Wingdings" panose="05000000000000000000" pitchFamily="2" charset="2"/>
              <a:buNone/>
              <a:defRPr/>
            </a:pPr>
            <a:r>
              <a:rPr kumimoji="0" lang="en-US" sz="20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1.航海英语和航海英语听力与会话教员应满足下列条件之一：</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70000"/>
              </a:lnSpc>
              <a:spcBef>
                <a:spcPct val="20000"/>
              </a:spcBef>
              <a:spcAft>
                <a:spcPct val="0"/>
              </a:spcAft>
              <a:buClr>
                <a:schemeClr val="hlink"/>
              </a:buClr>
              <a:buSzPct val="70000"/>
              <a:buFont typeface="Wingdings" panose="05000000000000000000" pitchFamily="2" charset="2"/>
              <a:buNone/>
              <a:defRPr/>
            </a:pP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1）具有英语专业本科及以上学历，海上资历不少</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于</a:t>
            </a:r>
            <a:r>
              <a:rPr kumimoji="0" lang="en-US" sz="2000" i="0" u="none" strike="noStrike" kern="1200" cap="none" spc="0" normalizeH="0" baseline="0" noProof="0" dirty="0" smtClean="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3 个月</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并具有中级及以上职称的专业教师。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70000"/>
              </a:lnSpc>
              <a:spcBef>
                <a:spcPct val="20000"/>
              </a:spcBef>
              <a:spcAft>
                <a:spcPct val="0"/>
              </a:spcAft>
              <a:buClr>
                <a:schemeClr val="hlink"/>
              </a:buClr>
              <a:buSzPct val="70000"/>
              <a:buFont typeface="Wingdings" panose="05000000000000000000" pitchFamily="2" charset="2"/>
              <a:buNone/>
              <a:defRPr/>
            </a:pP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2）具有航海专业本科及以上学历，不少于 1 年的无限航区三副及以上任职资历，并具有不少于 1 年的专业英语教学/助教经验。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70000"/>
              </a:lnSpc>
              <a:spcBef>
                <a:spcPct val="20000"/>
              </a:spcBef>
              <a:spcAft>
                <a:spcPct val="0"/>
              </a:spcAft>
              <a:buClr>
                <a:schemeClr val="hlink"/>
              </a:buClr>
              <a:buSzPct val="70000"/>
              <a:buFont typeface="Wingdings" panose="05000000000000000000" pitchFamily="2" charset="2"/>
              <a:buNone/>
              <a:defRPr/>
            </a:pPr>
            <a:r>
              <a:rPr kumimoji="0" lang="en-US" sz="20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2.航海气象与海洋学、船舶结构与货运、航海仪器教员应满足以下条件之一：</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70000"/>
              </a:lnSpc>
              <a:spcBef>
                <a:spcPct val="20000"/>
              </a:spcBef>
              <a:spcAft>
                <a:spcPct val="0"/>
              </a:spcAft>
              <a:buClr>
                <a:schemeClr val="hlink"/>
              </a:buClr>
              <a:buSzPct val="70000"/>
              <a:buFont typeface="Wingdings" panose="05000000000000000000" pitchFamily="2" charset="2"/>
              <a:buNone/>
              <a:defRPr/>
            </a:pP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1）具有相关专业本科及以上学历，海上资历不少于 6 个月并具有中级及以上职称的专业教师，。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70000"/>
              </a:lnSpc>
              <a:spcBef>
                <a:spcPct val="20000"/>
              </a:spcBef>
              <a:spcAft>
                <a:spcPct val="0"/>
              </a:spcAft>
              <a:buClr>
                <a:schemeClr val="hlink"/>
              </a:buClr>
              <a:buSzPct val="70000"/>
              <a:buFont typeface="Wingdings" panose="05000000000000000000" pitchFamily="2" charset="2"/>
              <a:buNone/>
              <a:defRPr/>
            </a:pP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2）具有大专以上学历，不少于 1 年的相应航区等级大副及以上任职资历，且具有不少于 1 年的教学经验。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70000"/>
              </a:lnSpc>
              <a:spcBef>
                <a:spcPct val="20000"/>
              </a:spcBef>
              <a:spcAft>
                <a:spcPct val="0"/>
              </a:spcAft>
              <a:buClr>
                <a:schemeClr val="hlink"/>
              </a:buClr>
              <a:buSzPct val="70000"/>
              <a:buFont typeface="Wingdings" panose="05000000000000000000" pitchFamily="2" charset="2"/>
              <a:buNone/>
              <a:defRPr/>
            </a:pPr>
            <a:r>
              <a:rPr kumimoji="0" lang="en-US" sz="20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3.船舶操纵、避碰与驾驶台资源管理教员应满足下列条件之一：</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70000"/>
              </a:lnSpc>
              <a:spcBef>
                <a:spcPct val="20000"/>
              </a:spcBef>
              <a:spcAft>
                <a:spcPct val="0"/>
              </a:spcAft>
              <a:buClr>
                <a:schemeClr val="hlink"/>
              </a:buClr>
              <a:buSzPct val="70000"/>
              <a:buFont typeface="Wingdings" panose="05000000000000000000" pitchFamily="2" charset="2"/>
              <a:buNone/>
              <a:defRPr/>
            </a:pP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（1）具有不少于 2 年的相应航区等级</a:t>
            </a:r>
            <a:r>
              <a:rPr kumimoji="0" lang="en-US" sz="20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船长或大副</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任职资历；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70000"/>
              </a:lnSpc>
              <a:spcBef>
                <a:spcPct val="20000"/>
              </a:spcBef>
              <a:spcAft>
                <a:spcPct val="0"/>
              </a:spcAft>
              <a:buClr>
                <a:schemeClr val="hlink"/>
              </a:buClr>
              <a:buSzPct val="70000"/>
              <a:buFont typeface="Wingdings" panose="05000000000000000000" pitchFamily="2" charset="2"/>
              <a:buNone/>
              <a:defRPr/>
            </a:pP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（2）具有</a:t>
            </a:r>
            <a:r>
              <a:rPr kumimoji="0" lang="en-US" sz="20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副高及以上职称</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，并具有不少于 1 年海上服务资历的专业教师。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70000"/>
              </a:lnSpc>
              <a:spcBef>
                <a:spcPct val="20000"/>
              </a:spcBef>
              <a:spcAft>
                <a:spcPct val="0"/>
              </a:spcAft>
              <a:buClr>
                <a:schemeClr val="hlink"/>
              </a:buClr>
              <a:buSzPct val="70000"/>
              <a:buFont typeface="Wingdings" panose="05000000000000000000" pitchFamily="2" charset="2"/>
              <a:buNone/>
              <a:defRPr/>
            </a:pPr>
            <a:r>
              <a:rPr kumimoji="0" lang="en-US" sz="20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4.其它教员须满足下列条件之一：</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70000"/>
              </a:lnSpc>
              <a:spcBef>
                <a:spcPct val="20000"/>
              </a:spcBef>
              <a:spcAft>
                <a:spcPct val="0"/>
              </a:spcAft>
              <a:buClr>
                <a:schemeClr val="hlink"/>
              </a:buClr>
              <a:buSzPct val="70000"/>
              <a:buFont typeface="Wingdings" panose="05000000000000000000" pitchFamily="2" charset="2"/>
              <a:buNone/>
              <a:defRPr/>
            </a:pPr>
            <a:r>
              <a:rPr kumimoji="0" lang="zh-CN" alt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l）具有不少于 2 年的相应航区等级三副及以上任职资历，且具有不少于 1 年的教学经验。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70000"/>
              </a:lnSpc>
              <a:spcBef>
                <a:spcPct val="20000"/>
              </a:spcBef>
              <a:spcAft>
                <a:spcPct val="0"/>
              </a:spcAft>
              <a:buClr>
                <a:schemeClr val="hlink"/>
              </a:buClr>
              <a:buSzPct val="70000"/>
              <a:buFont typeface="Wingdings" panose="05000000000000000000" pitchFamily="2" charset="2"/>
              <a:buNone/>
              <a:defRPr/>
            </a:pPr>
            <a:r>
              <a:rPr kumimoji="0" lang="zh-CN" alt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2）具有不少于 1 年的相应航区等级三副及以上任职资历，具有中级及以上职称的专业教师。</a:t>
            </a:r>
            <a:endParaRPr kumimoji="0" lang="en-US" altLang="zh-CN"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70000"/>
              </a:lnSpc>
              <a:spcBef>
                <a:spcPct val="20000"/>
              </a:spcBef>
              <a:spcAft>
                <a:spcPct val="0"/>
              </a:spcAft>
              <a:buClr>
                <a:schemeClr val="hlink"/>
              </a:buClr>
              <a:buSzPct val="70000"/>
              <a:buFont typeface="Wingdings" panose="05000000000000000000" pitchFamily="2" charset="2"/>
              <a:buChar char="n"/>
              <a:defRPr/>
            </a:pPr>
            <a:endParaRPr kumimoji="0" lang="zh-CN" altLang="en-US" sz="2000" i="0" u="none" strike="noStrike" kern="1200" cap="none" spc="0" normalizeH="0" baseline="0" noProof="0" dirty="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7570" y="687070"/>
            <a:ext cx="5999480" cy="903605"/>
          </a:xfrm>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mj-ea"/>
                <a:cs typeface="+mj-cs"/>
              </a:rPr>
              <a:t>三管轮适任培训师资要求</a:t>
            </a:r>
            <a:endParaRPr kumimoji="0" lang="zh-CN" altLang="en-US" sz="3600" b="1" i="0" u="none" strike="noStrike" kern="1200" cap="none" spc="0" normalizeH="0" baseline="0" noProof="0" dirty="0">
              <a:ln>
                <a:noFill/>
              </a:ln>
              <a:solidFill>
                <a:srgbClr val="FF9900"/>
              </a:solidFill>
              <a:effectLst>
                <a:outerShdw blurRad="38100" dist="38100" dir="2700000">
                  <a:srgbClr val="000000"/>
                </a:outerShdw>
              </a:effectLst>
              <a:uLnTx/>
              <a:uFillTx/>
              <a:latin typeface="+mj-lt"/>
              <a:ea typeface="+mj-ea"/>
              <a:cs typeface="+mj-cs"/>
            </a:endParaRPr>
          </a:p>
        </p:txBody>
      </p:sp>
      <p:sp>
        <p:nvSpPr>
          <p:cNvPr id="3" name="内容占位符 2"/>
          <p:cNvSpPr>
            <a:spLocks noGrp="1"/>
          </p:cNvSpPr>
          <p:nvPr>
            <p:ph idx="1"/>
          </p:nvPr>
        </p:nvSpPr>
        <p:spPr>
          <a:xfrm>
            <a:off x="623570" y="1643380"/>
            <a:ext cx="8195945" cy="4909820"/>
          </a:xfrm>
        </p:spPr>
        <p:txBody>
          <a:bodyPr/>
          <a:lstStyle/>
          <a:p>
            <a:pPr marL="0" marR="0" lvl="0" algn="l" defTabSz="914400" rtl="0" eaLnBrk="0" fontAlgn="base" latinLnBrk="0" hangingPunct="0">
              <a:lnSpc>
                <a:spcPct val="100000"/>
              </a:lnSpc>
              <a:spcBef>
                <a:spcPct val="20000"/>
              </a:spcBef>
              <a:buClr>
                <a:schemeClr val="hlink"/>
              </a:buClr>
              <a:buSzPct val="70000"/>
              <a:buFont typeface="Wingdings" panose="05000000000000000000" pitchFamily="2" charset="2"/>
              <a:buNone/>
              <a:defRPr/>
            </a:pPr>
            <a:r>
              <a:rPr kumimoji="0" lang="en-US" sz="20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1.主推进动力装置、船舶辅机、船舶管理（轮机）教员须满足下列条件之一： </a:t>
            </a:r>
            <a:endParaRPr kumimoji="0" lang="en-US" sz="20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algn="l" defTabSz="914400" rtl="0" eaLnBrk="0" fontAlgn="base" latinLnBrk="0" hangingPunct="0">
              <a:lnSpc>
                <a:spcPct val="100000"/>
              </a:lnSpc>
              <a:spcBef>
                <a:spcPct val="20000"/>
              </a:spcBef>
              <a:buClr>
                <a:schemeClr val="hlink"/>
              </a:buClr>
              <a:buSzPct val="70000"/>
              <a:buFont typeface="Wingdings" panose="05000000000000000000" pitchFamily="2" charset="2"/>
              <a:buNone/>
              <a:defRPr/>
            </a:pPr>
            <a:r>
              <a:rPr kumimoji="0" lang="zh-CN" alt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l）具有不少于 1 年的相应等级大管轮任职资历，并具有不少于 2 年的教学经历；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algn="l" defTabSz="914400" rtl="0" eaLnBrk="0" fontAlgn="base" latinLnBrk="0" hangingPunct="0">
              <a:lnSpc>
                <a:spcPct val="100000"/>
              </a:lnSpc>
              <a:spcBef>
                <a:spcPct val="20000"/>
              </a:spcBef>
              <a:buClr>
                <a:schemeClr val="hlink"/>
              </a:buClr>
              <a:buSzPct val="70000"/>
              <a:buFont typeface="Wingdings" panose="05000000000000000000" pitchFamily="2" charset="2"/>
              <a:buNone/>
              <a:defRPr/>
            </a:pPr>
            <a:r>
              <a:rPr kumimoji="0" lang="zh-CN" alt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2）具有中级及以上职称，海上服务资历不少于 3 个月的机电专业教师；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algn="l" defTabSz="914400" rtl="0" eaLnBrk="0" fontAlgn="base" latinLnBrk="0" hangingPunct="0">
              <a:lnSpc>
                <a:spcPct val="100000"/>
              </a:lnSpc>
              <a:spcBef>
                <a:spcPct val="20000"/>
              </a:spcBef>
              <a:buClr>
                <a:schemeClr val="hlink"/>
              </a:buClr>
              <a:buSzPct val="70000"/>
              <a:buFont typeface="Wingdings" panose="05000000000000000000" pitchFamily="2" charset="2"/>
              <a:buNone/>
              <a:defRPr/>
            </a:pPr>
            <a:r>
              <a:rPr kumimoji="0" lang="en-US" sz="20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2.轮机英语和轮机英语听力与会话教员须满足下列条件之一：</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algn="l" defTabSz="914400" rtl="0" eaLnBrk="0" fontAlgn="base" latinLnBrk="0" hangingPunct="0">
              <a:lnSpc>
                <a:spcPct val="100000"/>
              </a:lnSpc>
              <a:spcBef>
                <a:spcPct val="20000"/>
              </a:spcBef>
              <a:buClr>
                <a:schemeClr val="hlink"/>
              </a:buClr>
              <a:buSzPct val="70000"/>
              <a:buFont typeface="Wingdings" panose="05000000000000000000" pitchFamily="2" charset="2"/>
              <a:buNone/>
              <a:defRPr/>
            </a:pPr>
            <a:r>
              <a:rPr kumimoji="0" lang="zh-CN" alt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l)具有英语专业本科及以上学历，海上资历不少于 3 个月的专业教师。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algn="l" defTabSz="914400" rtl="0" eaLnBrk="0" fontAlgn="base" latinLnBrk="0" hangingPunct="0">
              <a:lnSpc>
                <a:spcPct val="100000"/>
              </a:lnSpc>
              <a:spcBef>
                <a:spcPct val="20000"/>
              </a:spcBef>
              <a:buClr>
                <a:schemeClr val="hlink"/>
              </a:buClr>
              <a:buSzPct val="70000"/>
              <a:buFont typeface="Wingdings" panose="05000000000000000000" pitchFamily="2" charset="2"/>
              <a:buNone/>
              <a:defRPr/>
            </a:pPr>
            <a:r>
              <a:rPr kumimoji="0" lang="zh-CN" alt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2）具有航海专业本科及以上学历，不少于 1 年的无限航区三管轮及以上任职资历，并具有不少于 1 年的专业英语教学/助教经验。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algn="l" defTabSz="914400" rtl="0" eaLnBrk="0" fontAlgn="base" latinLnBrk="0" hangingPunct="0">
              <a:lnSpc>
                <a:spcPct val="100000"/>
              </a:lnSpc>
              <a:spcBef>
                <a:spcPct val="20000"/>
              </a:spcBef>
              <a:buClr>
                <a:schemeClr val="hlink"/>
              </a:buClr>
              <a:buSzPct val="70000"/>
              <a:buFont typeface="Wingdings" panose="05000000000000000000" pitchFamily="2" charset="2"/>
              <a:buNone/>
              <a:defRPr/>
            </a:pPr>
            <a:r>
              <a:rPr kumimoji="0" lang="en-US" sz="20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3.船舶电气与自动化、电气和自动控制、船舶电工工艺和电气设备操作教员须满足下列条件之一：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algn="l" defTabSz="914400" rtl="0" eaLnBrk="0" fontAlgn="base" latinLnBrk="0" hangingPunct="0">
              <a:lnSpc>
                <a:spcPct val="100000"/>
              </a:lnSpc>
              <a:spcBef>
                <a:spcPct val="20000"/>
              </a:spcBef>
              <a:buClr>
                <a:schemeClr val="hlink"/>
              </a:buClr>
              <a:buSzPct val="70000"/>
              <a:buFont typeface="Wingdings" panose="05000000000000000000" pitchFamily="2" charset="2"/>
              <a:buNone/>
              <a:defRPr/>
            </a:pPr>
            <a:r>
              <a:rPr kumimoji="0" lang="zh-CN" alt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1）具有电子电气相关专业大专及以上学历，并具有不少于 2 年的海船电机员（持有船舶电机员证书）/电子电气员任职资历；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56615" y="681990"/>
            <a:ext cx="5899785" cy="927735"/>
          </a:xfrm>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mj-ea"/>
                <a:cs typeface="+mj-cs"/>
              </a:rPr>
              <a:t>三管轮适任培训师资要求</a:t>
            </a:r>
            <a:endParaRPr kumimoji="0" lang="zh-CN" altLang="en-US" sz="3600" b="1" i="0" u="none" strike="noStrike" kern="1200" cap="none" spc="0" normalizeH="0" baseline="0" noProof="0" dirty="0">
              <a:ln>
                <a:noFill/>
              </a:ln>
              <a:solidFill>
                <a:srgbClr val="FF9900"/>
              </a:solidFill>
              <a:effectLst>
                <a:outerShdw blurRad="38100" dist="38100" dir="2700000">
                  <a:srgbClr val="000000"/>
                </a:outerShdw>
              </a:effectLst>
              <a:uLnTx/>
              <a:uFillTx/>
              <a:latin typeface="+mj-lt"/>
              <a:ea typeface="+mj-ea"/>
              <a:cs typeface="+mj-cs"/>
            </a:endParaRPr>
          </a:p>
        </p:txBody>
      </p:sp>
      <p:sp>
        <p:nvSpPr>
          <p:cNvPr id="3" name="内容占位符 2"/>
          <p:cNvSpPr>
            <a:spLocks noGrp="1"/>
          </p:cNvSpPr>
          <p:nvPr>
            <p:ph idx="1"/>
          </p:nvPr>
        </p:nvSpPr>
        <p:spPr>
          <a:xfrm>
            <a:off x="645160" y="1609725"/>
            <a:ext cx="8174355" cy="4943475"/>
          </a:xfrm>
        </p:spPr>
        <p:txBody>
          <a:bodyPr/>
          <a:lstStyle/>
          <a:p>
            <a:pPr marL="0" marR="0" lvl="0" algn="l" defTabSz="914400" rtl="0" eaLnBrk="0" fontAlgn="base" latinLnBrk="0" hangingPunct="0">
              <a:lnSpc>
                <a:spcPct val="110000"/>
              </a:lnSpc>
              <a:spcBef>
                <a:spcPct val="20000"/>
              </a:spcBef>
              <a:buClr>
                <a:schemeClr val="hlink"/>
              </a:buClr>
              <a:buSzPct val="70000"/>
              <a:buFont typeface="Wingdings" panose="05000000000000000000" pitchFamily="2" charset="2"/>
              <a:buNone/>
              <a:defRPr/>
            </a:pPr>
            <a:r>
              <a:rPr lang="en-US" sz="200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3.船舶电气与自动化、电气和自动控制、船舶电工工艺和电气设备操作教员须满足下列条件之一：</a:t>
            </a:r>
            <a:endParaRPr lang="en-US" sz="200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algn="l" defTabSz="914400" rtl="0" eaLnBrk="0" fontAlgn="base" latinLnBrk="0" hangingPunct="0">
              <a:lnSpc>
                <a:spcPct val="110000"/>
              </a:lnSpc>
              <a:spcBef>
                <a:spcPct val="20000"/>
              </a:spcBef>
              <a:buClr>
                <a:schemeClr val="hlink"/>
              </a:buClr>
              <a:buSzPct val="70000"/>
              <a:buFont typeface="Wingdings" panose="05000000000000000000" pitchFamily="2" charset="2"/>
              <a:buNone/>
              <a:defRPr/>
            </a:pPr>
            <a:r>
              <a:rPr lang="en-US" sz="200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（2）具有船舶电气专业本科以上学历，具有中级及以上职称的专业教师，并具有不少于 1 年的教学经历；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algn="l" defTabSz="914400" rtl="0" eaLnBrk="0" fontAlgn="base" latinLnBrk="0" hangingPunct="0">
              <a:lnSpc>
                <a:spcPct val="110000"/>
              </a:lnSpc>
              <a:spcBef>
                <a:spcPct val="20000"/>
              </a:spcBef>
              <a:buClr>
                <a:schemeClr val="hlink"/>
              </a:buClr>
              <a:buSzPct val="70000"/>
              <a:buFont typeface="Wingdings" panose="05000000000000000000" pitchFamily="2" charset="2"/>
              <a:buNone/>
              <a:defRPr/>
            </a:pP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（3）具有中级及以上职称，海上服务资历不少于 3 个月的电气自动化相关专业教师。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algn="l" defTabSz="914400" rtl="0" eaLnBrk="0" fontAlgn="base" latinLnBrk="0" hangingPunct="0">
              <a:lnSpc>
                <a:spcPct val="110000"/>
              </a:lnSpc>
              <a:spcBef>
                <a:spcPct val="20000"/>
              </a:spcBef>
              <a:buClr>
                <a:schemeClr val="hlink"/>
              </a:buClr>
              <a:buSzPct val="70000"/>
              <a:buFont typeface="Wingdings" panose="05000000000000000000" pitchFamily="2" charset="2"/>
              <a:buNone/>
              <a:defRPr/>
            </a:pPr>
            <a:r>
              <a:rPr kumimoji="0" lang="en-US" sz="20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4．动力设备拆装和动力设备操作教员应具有不少于 1 年的大管轮或轮机长海上任职资历；</a:t>
            </a:r>
            <a:r>
              <a:rPr kumimoji="0" lang="en-US" sz="2000" i="0" u="none" strike="noStrike" kern="1200" cap="none" spc="0" normalizeH="0" baseline="0" noProof="0" dirty="0" smtClean="0">
                <a:ln>
                  <a:noFill/>
                </a:ln>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或具有相关专业中级及以上职称并具有 2 年及以上的教学经历的机电相关专业教师。</a:t>
            </a:r>
            <a:r>
              <a:rPr kumimoji="0" lang="en-US" sz="20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en-US" sz="20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algn="l" defTabSz="914400" rtl="0" eaLnBrk="0" fontAlgn="base" latinLnBrk="0" hangingPunct="0">
              <a:lnSpc>
                <a:spcPct val="110000"/>
              </a:lnSpc>
              <a:spcBef>
                <a:spcPct val="20000"/>
              </a:spcBef>
              <a:buClr>
                <a:schemeClr val="hlink"/>
              </a:buClr>
              <a:buSzPct val="70000"/>
              <a:buFont typeface="Wingdings" panose="05000000000000000000" pitchFamily="2" charset="2"/>
              <a:buNone/>
              <a:defRPr/>
            </a:pPr>
            <a:r>
              <a:rPr kumimoji="0" lang="en-US" sz="20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5.机舱资源管理教员应满足下列条件之一：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algn="l" defTabSz="914400" rtl="0" eaLnBrk="0" fontAlgn="base" latinLnBrk="0" hangingPunct="0">
              <a:lnSpc>
                <a:spcPct val="110000"/>
              </a:lnSpc>
              <a:spcBef>
                <a:spcPct val="20000"/>
              </a:spcBef>
              <a:buClr>
                <a:schemeClr val="hlink"/>
              </a:buClr>
              <a:buSzPct val="70000"/>
              <a:buFont typeface="Wingdings" panose="05000000000000000000" pitchFamily="2" charset="2"/>
              <a:buNone/>
              <a:defRPr/>
            </a:pP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（1）具有不少于 2 年的相应等级大管轮及以上任职资历； </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algn="l" defTabSz="914400" rtl="0" eaLnBrk="0" fontAlgn="base" latinLnBrk="0" hangingPunct="0">
              <a:lnSpc>
                <a:spcPct val="110000"/>
              </a:lnSpc>
              <a:spcBef>
                <a:spcPct val="20000"/>
              </a:spcBef>
              <a:buClr>
                <a:schemeClr val="hlink"/>
              </a:buClr>
              <a:buSzPct val="70000"/>
              <a:buFont typeface="Wingdings" panose="05000000000000000000" pitchFamily="2" charset="2"/>
              <a:buNone/>
              <a:defRPr/>
            </a:pPr>
            <a:r>
              <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（2）具有相关专业副高级及以上职称，并具有不少于 1 年海上服务资历的专业教师。</a:t>
            </a:r>
            <a:endParaRPr kumimoji="0" lang="en-US" sz="20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13130" y="676910"/>
            <a:ext cx="6419850" cy="913765"/>
          </a:xfrm>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ea typeface="宋体" panose="02010600030101010101" pitchFamily="2" charset="-122"/>
                <a:cs typeface="+mj-lt"/>
              </a:rPr>
              <a:t>6-场地、设施和设备</a:t>
            </a:r>
            <a:endParaRPr kumimoji="0" lang="zh-CN" altLang="en-US" sz="4400" b="1" i="0" u="none" strike="noStrike" kern="1200" cap="none" spc="0" normalizeH="0" baseline="0" noProof="0" dirty="0">
              <a:ln>
                <a:noFill/>
              </a:ln>
              <a:solidFill>
                <a:schemeClr val="tx2"/>
              </a:solidFill>
              <a:effectLst>
                <a:outerShdw blurRad="38100" dist="38100" dir="2700000">
                  <a:srgbClr val="000000"/>
                </a:outerShdw>
              </a:effectLst>
              <a:uLnTx/>
              <a:uFillTx/>
              <a:latin typeface="+mj-lt"/>
              <a:ea typeface="+mj-ea"/>
              <a:cs typeface="+mj-cs"/>
            </a:endParaRPr>
          </a:p>
        </p:txBody>
      </p:sp>
      <p:sp>
        <p:nvSpPr>
          <p:cNvPr id="3" name="内容占位符 2"/>
          <p:cNvSpPr>
            <a:spLocks noGrp="1"/>
          </p:cNvSpPr>
          <p:nvPr>
            <p:ph idx="1"/>
          </p:nvPr>
        </p:nvSpPr>
        <p:spPr>
          <a:xfrm>
            <a:off x="668020" y="1590675"/>
            <a:ext cx="8018780" cy="4944745"/>
          </a:xfr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0" dirty="0" smtClean="0">
                <a:ln>
                  <a:noFill/>
                </a:ln>
                <a:solidFill>
                  <a:schemeClr val="tx1">
                    <a:lumMod val="95000"/>
                  </a:schemeClr>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船员教育和培训机构应建立文件化程序，对场地、设施和设备的配置、维护保养、使用和管理，消耗品的使用与补充，租用场地、设施和设备的评估与使用，教材和图书资料的计划（购置）、选用和管理等过程进行控制，以保证教学和培训所需的场地、设施、设备、教材和图书资料符合《中华人民共和国船员培训管理规则》的规定要求并保持可用状态。</a:t>
            </a:r>
            <a:endParaRPr kumimoji="0" lang="zh-CN" altLang="en-US" sz="2800" i="0" u="none" strike="noStrike" kern="1200" cap="none" spc="0" normalizeH="0" baseline="0" noProof="0" dirty="0" smtClean="0">
              <a:ln>
                <a:noFill/>
              </a:ln>
              <a:solidFill>
                <a:schemeClr val="tx1">
                  <a:lumMod val="95000"/>
                </a:schemeClr>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0" dirty="0" smtClean="0">
                <a:ln>
                  <a:noFill/>
                </a:ln>
                <a:solidFill>
                  <a:schemeClr val="tx1">
                    <a:lumMod val="95000"/>
                  </a:schemeClr>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培训机构应识别由于外部或内部要求的变化而引起的对场地、设施和设备需求的变更，及时补充和更新，以满足船员培训发展的需要。</a:t>
            </a:r>
            <a:endParaRPr kumimoji="0" lang="zh-CN" altLang="en-US" sz="2800" i="0" u="none" strike="noStrike" kern="1200" cap="none" spc="0" normalizeH="0" baseline="0" noProof="0" dirty="0">
              <a:ln>
                <a:noFill/>
              </a:ln>
              <a:solidFill>
                <a:schemeClr val="tx1"/>
              </a:solidFill>
              <a:effectLst>
                <a:outerShdw blurRad="38100" dist="38100" dir="2700000">
                  <a:srgbClr val="000000"/>
                </a:outerShdw>
              </a:effectLst>
              <a:uLnTx/>
              <a:uFillTx/>
              <a:latin typeface="+mn-lt"/>
              <a:ea typeface="宋体" panose="02010600030101010101" pitchFamily="2" charset="-122"/>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99795" y="660400"/>
            <a:ext cx="7787005" cy="935355"/>
          </a:xfrm>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rPr>
              <a:t>7-教学和训练的实施</a:t>
            </a:r>
            <a:endParaRPr kumimoji="0" lang="zh-CN" altLang="en-US" sz="3600" b="1" i="0" u="none" strike="noStrike" kern="1200" cap="none" spc="0" normalizeH="0" baseline="0" noProof="0" dirty="0">
              <a:ln>
                <a:noFill/>
              </a:ln>
              <a:solidFill>
                <a:srgbClr val="FF9900"/>
              </a:solidFill>
              <a:effectLst>
                <a:outerShdw blurRad="38100" dist="38100" dir="2700000">
                  <a:srgbClr val="000000"/>
                </a:outerShdw>
              </a:effectLst>
              <a:uLnTx/>
              <a:uFillTx/>
              <a:latin typeface="+mj-lt"/>
              <a:ea typeface="+mj-ea"/>
              <a:cs typeface="+mj-cs"/>
            </a:endParaRPr>
          </a:p>
        </p:txBody>
      </p:sp>
      <p:sp>
        <p:nvSpPr>
          <p:cNvPr id="3" name="内容占位符 2"/>
          <p:cNvSpPr>
            <a:spLocks noGrp="1"/>
          </p:cNvSpPr>
          <p:nvPr>
            <p:ph idx="1"/>
          </p:nvPr>
        </p:nvSpPr>
        <p:spPr>
          <a:xfrm>
            <a:off x="899795" y="1595755"/>
            <a:ext cx="7787005" cy="4881245"/>
          </a:xfrm>
        </p:spPr>
        <p:txBody>
          <a:bodyPr/>
          <a:lstStyle/>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培训机构应建立文件化程序，对教学人员的确定、教学准备、教学实施、教学进度与调课控制、实践性教学的安全保障与节能环保、考试管理等过程进行控制，以保证教学和训练按照经过确认的船员培训课程实施并符合相关规定。</a:t>
            </a:r>
            <a:endParaRPr kumimoji="0" lang="zh-CN" altLang="en-US"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教学和训练过程应明确记录并予以保持。</a:t>
            </a:r>
            <a:endParaRPr kumimoji="0" lang="zh-CN" altLang="en-US"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20000"/>
              </a:lnSpc>
              <a:spcBef>
                <a:spcPct val="20000"/>
              </a:spcBef>
              <a:spcAft>
                <a:spcPct val="0"/>
              </a:spcAft>
              <a:buClr>
                <a:schemeClr val="hlink"/>
              </a:buClr>
              <a:buSzPct val="70000"/>
              <a:buFont typeface="Wingdings" panose="05000000000000000000" pitchFamily="2" charset="2"/>
              <a:buChar char="n"/>
              <a:defRPr/>
            </a:pPr>
            <a:endParaRPr kumimoji="0" lang="zh-CN" altLang="en-US" i="0" u="none" strike="noStrike" kern="1200" cap="none" spc="0" normalizeH="0" baseline="0" noProof="0" dirty="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00430" y="671830"/>
            <a:ext cx="5956300" cy="934720"/>
          </a:xfrm>
        </p:spPr>
        <p:txBody>
          <a:bodyPr anchor="ctr"/>
          <a:lstStyle/>
          <a:p>
            <a:pPr marL="0" marR="0" lvl="0" algn="l" defTabSz="914400" rtl="0" eaLnBrk="0" fontAlgn="base" latinLnBrk="0" hangingPunct="0">
              <a:lnSpc>
                <a:spcPct val="100000"/>
              </a:lnSpc>
              <a:buClrTx/>
              <a:buSzTx/>
              <a:buFontTx/>
              <a:buNone/>
              <a:defRPr/>
            </a:pPr>
            <a:r>
              <a:rPr kumimoji="0" lang="en-US" altLang="zh-CN"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rPr>
              <a:t>8-</a:t>
            </a: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rPr>
              <a:t>教学和训练的检查与评估</a:t>
            </a:r>
            <a:endPar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endParaRPr>
          </a:p>
        </p:txBody>
      </p:sp>
      <p:sp>
        <p:nvSpPr>
          <p:cNvPr id="3" name="内容占位符 2"/>
          <p:cNvSpPr>
            <a:spLocks noGrp="1"/>
          </p:cNvSpPr>
          <p:nvPr>
            <p:ph idx="1"/>
          </p:nvPr>
        </p:nvSpPr>
        <p:spPr>
          <a:xfrm>
            <a:off x="900113" y="1758950"/>
            <a:ext cx="7786688" cy="4191000"/>
          </a:xfrm>
        </p:spPr>
        <p:txBody>
          <a:bodyPr/>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32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船员教育和培训机构应建立文件化程序，对教学和训练环节的检查、教学和训练质量的评估、检查和评估结果的处置等过程进行控制，以保证教学和训练的秩序和效果。</a:t>
            </a:r>
            <a:endParaRPr kumimoji="0" lang="zh-CN" altLang="en-US" sz="32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32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教学和训练的检查与评估过程应明确记录并予以保持。</a:t>
            </a:r>
            <a:endParaRPr kumimoji="0" lang="zh-CN" altLang="en-US" sz="32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kumimoji="0" lang="zh-CN" altLang="en-US" sz="3200" i="0" u="none" strike="noStrike" kern="1200" cap="none" spc="0" normalizeH="0" baseline="0" noProof="0" dirty="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12495" y="662940"/>
            <a:ext cx="6032500" cy="943610"/>
          </a:xfrm>
        </p:spPr>
        <p:txBody>
          <a:bodyPr anchor="ctr"/>
          <a:lstStyle/>
          <a:p>
            <a:pPr marL="0" marR="0" lvl="0" algn="l" defTabSz="914400" rtl="0" eaLnBrk="0" fontAlgn="base" latinLnBrk="0" hangingPunct="0">
              <a:lnSpc>
                <a:spcPct val="100000"/>
              </a:lnSpc>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rPr>
              <a:t>9-质量记录控制</a:t>
            </a:r>
            <a:endPar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endParaRPr>
          </a:p>
        </p:txBody>
      </p:sp>
      <p:sp>
        <p:nvSpPr>
          <p:cNvPr id="3" name="内容占位符 2"/>
          <p:cNvSpPr>
            <a:spLocks noGrp="1"/>
          </p:cNvSpPr>
          <p:nvPr>
            <p:ph idx="1"/>
          </p:nvPr>
        </p:nvSpPr>
        <p:spPr>
          <a:xfrm>
            <a:off x="702310" y="1606550"/>
            <a:ext cx="8117205" cy="5001895"/>
          </a:xfrm>
        </p:spPr>
        <p:txBody>
          <a:bodyPr/>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培训机构应建立文件化程序，对船员培训质量管理体系运行相关质量记录的形式、标识、记载、保存、检索等过程进行控制，明确质量记录的保存期限和地点，以提供质量管理体系有效运行的证据，保证船员培训质量管理活动</a:t>
            </a:r>
            <a:r>
              <a:rPr kumimoji="0" lang="zh-CN" altLang="en-US" sz="28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具有可追溯性</a:t>
            </a: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a:t>
            </a:r>
            <a:endPar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质量记录不仅包括各文件化程序中列明的质量记录，也包括在规范性文件中列明的质量记录。</a:t>
            </a:r>
            <a:endPar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质量记录的形式可以是纸质、</a:t>
            </a:r>
            <a:r>
              <a:rPr kumimoji="0" lang="zh-CN" altLang="en-US" sz="2800" b="1"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电子</a:t>
            </a: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等媒介形式，质量记录可以是固定的表格，也可以是非表格形式的文件。</a:t>
            </a:r>
            <a:endPar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kumimoji="0" lang="zh-CN" altLang="en-US" sz="2800" i="0" u="none" strike="noStrike" kern="1200" cap="none" spc="0" normalizeH="0" baseline="0" noProof="0" dirty="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03605" y="664845"/>
            <a:ext cx="6075045" cy="935990"/>
          </a:xfrm>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其它运行体系</a:t>
            </a:r>
            <a:endParaRPr kumimoji="0" lang="zh-CN" altLang="en-US" sz="3600" b="1" i="0" u="none" strike="noStrike" kern="1200" cap="none" spc="0" normalizeH="0" baseline="0" noProof="0" dirty="0">
              <a:ln>
                <a:noFill/>
              </a:ln>
              <a:solidFill>
                <a:srgbClr val="FF9900"/>
              </a:solidFill>
              <a:effectLst>
                <a:outerShdw blurRad="38100" dist="38100" dir="2700000">
                  <a:srgbClr val="000000"/>
                </a:outerShdw>
              </a:effectLst>
              <a:uLnTx/>
              <a:uFillTx/>
              <a:latin typeface="+mj-lt"/>
              <a:ea typeface="+mj-ea"/>
              <a:cs typeface="+mj-cs"/>
            </a:endParaRPr>
          </a:p>
        </p:txBody>
      </p:sp>
      <p:sp>
        <p:nvSpPr>
          <p:cNvPr id="3" name="内容占位符 2"/>
          <p:cNvSpPr>
            <a:spLocks noGrp="1"/>
          </p:cNvSpPr>
          <p:nvPr>
            <p:ph idx="1"/>
          </p:nvPr>
        </p:nvSpPr>
        <p:spPr>
          <a:xfrm>
            <a:off x="653415" y="1729105"/>
            <a:ext cx="8082280" cy="4707255"/>
          </a:xfrm>
        </p:spPr>
        <p:txBody>
          <a:bodyPr/>
          <a:lstStyle/>
          <a:p>
            <a:pPr marL="342900" marR="0" lvl="0" indent="-342900" algn="l" defTabSz="914400" rtl="0" eaLnBrk="0" fontAlgn="base" latinLnBrk="0" hangingPunct="0">
              <a:lnSpc>
                <a:spcPct val="130000"/>
              </a:lnSpc>
              <a:spcBef>
                <a:spcPct val="20000"/>
              </a:spcBef>
              <a:spcAft>
                <a:spcPct val="0"/>
              </a:spcAft>
              <a:buClr>
                <a:schemeClr val="hlink"/>
              </a:buClr>
              <a:buSzPct val="70000"/>
              <a:buFont typeface="Wingdings" panose="05000000000000000000" pitchFamily="2" charset="2"/>
              <a:buChar char="n"/>
              <a:defRPr/>
            </a:pPr>
            <a:r>
              <a:rPr kumimoji="0" lang="en-US" altLang="zh-CN" sz="32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ISO14001 </a:t>
            </a:r>
            <a:r>
              <a:rPr kumimoji="0" lang="zh-CN" altLang="en-US" sz="32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环境管理体系</a:t>
            </a:r>
            <a:endParaRPr kumimoji="0" lang="en-US" altLang="zh-CN" sz="32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30000"/>
              </a:lnSpc>
              <a:spcBef>
                <a:spcPct val="20000"/>
              </a:spcBef>
              <a:spcAft>
                <a:spcPct val="0"/>
              </a:spcAft>
              <a:buClr>
                <a:schemeClr val="hlink"/>
              </a:buClr>
              <a:buSzPct val="70000"/>
              <a:buFont typeface="Wingdings" panose="05000000000000000000" pitchFamily="2" charset="2"/>
              <a:buChar char="n"/>
              <a:defRPr/>
            </a:pPr>
            <a:r>
              <a:rPr kumimoji="0" lang="en-US" altLang="zh-CN" sz="32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ISO28001 </a:t>
            </a:r>
            <a:r>
              <a:rPr kumimoji="0" lang="zh-CN" altLang="en-US" sz="32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职业健康安全管理体系</a:t>
            </a:r>
            <a:endParaRPr kumimoji="0" lang="en-US" altLang="zh-CN" sz="32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30000"/>
              </a:lnSpc>
              <a:spcBef>
                <a:spcPct val="20000"/>
              </a:spcBef>
              <a:spcAft>
                <a:spcPct val="0"/>
              </a:spcAft>
              <a:buClr>
                <a:schemeClr val="hlink"/>
              </a:buClr>
              <a:buSzPct val="70000"/>
              <a:buFont typeface="Wingdings" panose="05000000000000000000" pitchFamily="2" charset="2"/>
              <a:buChar char="n"/>
              <a:defRPr/>
            </a:pPr>
            <a:r>
              <a:rPr kumimoji="0" lang="en-US" altLang="zh-CN" sz="32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ISO9001</a:t>
            </a:r>
            <a:r>
              <a:rPr kumimoji="0" lang="zh-CN" altLang="en-US" sz="32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与</a:t>
            </a:r>
            <a:r>
              <a:rPr kumimoji="0" lang="en-US" altLang="zh-CN" sz="32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ISO14001</a:t>
            </a:r>
            <a:r>
              <a:rPr kumimoji="0" lang="zh-CN" altLang="en-US" sz="32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sz="32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ISO28001</a:t>
            </a:r>
            <a:r>
              <a:rPr kumimoji="0" lang="zh-CN" altLang="en-US" sz="32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等标准规定的管理体系一并被称为后工业划时代的管理方法。为各类组织提供了结构化的运行机制，帮助组织改善安全生产管理，推动职业健康安全和持续改进。</a:t>
            </a:r>
            <a:endParaRPr kumimoji="0" lang="zh-CN" altLang="en-US" sz="32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45185" y="674370"/>
            <a:ext cx="6232525" cy="921385"/>
          </a:xfrm>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ea typeface="宋体" panose="02010600030101010101" pitchFamily="2" charset="-122"/>
                <a:cs typeface="+mj-lt"/>
              </a:rPr>
              <a:t>10-纠正措施和质量风险管理</a:t>
            </a:r>
            <a:endPar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ea typeface="宋体" panose="02010600030101010101" pitchFamily="2" charset="-122"/>
              <a:cs typeface="+mj-lt"/>
            </a:endParaRPr>
          </a:p>
        </p:txBody>
      </p:sp>
      <p:sp>
        <p:nvSpPr>
          <p:cNvPr id="3" name="内容占位符 2"/>
          <p:cNvSpPr>
            <a:spLocks noGrp="1"/>
          </p:cNvSpPr>
          <p:nvPr>
            <p:ph idx="1"/>
          </p:nvPr>
        </p:nvSpPr>
        <p:spPr>
          <a:xfrm>
            <a:off x="556895" y="1595755"/>
            <a:ext cx="8129905" cy="4805045"/>
          </a:xfr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培训机构应建立纠正措施和质量风险管理的文件化程序，对不符合要求的情况的采集、原因分析、纠正措施的制定，以及纠正措施实施与验证等活动进行控制，以保证不符合要求的情况得到及时纠正。</a:t>
            </a:r>
            <a:r>
              <a:rPr kumimoji="0" lang="zh-CN" altLang="en-US" sz="2800" i="0" u="none" strike="noStrike" kern="1200" cap="none" spc="0" normalizeH="0" baseline="0" noProof="0" dirty="0" smtClean="0">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对影响船员培训质量的潜在风险的识别、分析、评估和应对等过程进行控制</a:t>
            </a: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，以保证船员培训活动实现预期目标。</a:t>
            </a:r>
            <a:endPar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noProof="0" dirty="0" smtClean="0">
                <a:ln>
                  <a:noFill/>
                </a:ln>
                <a:effectLst>
                  <a:outerShdw blurRad="38100" dist="38100" dir="2700000">
                    <a:srgbClr val="000000"/>
                  </a:outerShdw>
                </a:effectLst>
                <a:uLnTx/>
                <a:uFillTx/>
                <a:latin typeface="宋体" panose="02010600030101010101" pitchFamily="2" charset="-122"/>
                <a:ea typeface="宋体" panose="02010600030101010101" pitchFamily="2" charset="-122"/>
                <a:sym typeface="+mn-ea"/>
              </a:rPr>
              <a:t>各部门应充分利用各种信息途径，及时了解学校内外部环境的变化，识别、分析、评估潜在的影响学校质量目标实现的风险，制定应对措施并落实执行。</a:t>
            </a:r>
            <a:endPar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00430" y="671195"/>
            <a:ext cx="5400675" cy="935355"/>
          </a:xfrm>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ea typeface="宋体" panose="02010600030101010101" pitchFamily="2" charset="-122"/>
                <a:cs typeface="+mj-lt"/>
              </a:rPr>
              <a:t>11-文件控制</a:t>
            </a:r>
            <a:endParaRPr kumimoji="0" lang="zh-CN" altLang="en-US" sz="3600" b="1" i="0" u="none" strike="noStrike" kern="1200" cap="none" spc="0" normalizeH="0" baseline="0" noProof="0" dirty="0">
              <a:ln>
                <a:noFill/>
              </a:ln>
              <a:solidFill>
                <a:srgbClr val="FF9900"/>
              </a:solidFill>
              <a:effectLst>
                <a:outerShdw blurRad="38100" dist="38100" dir="2700000">
                  <a:srgbClr val="000000"/>
                </a:outerShdw>
              </a:effectLst>
              <a:uLnTx/>
              <a:uFillTx/>
              <a:latin typeface="+mj-lt"/>
              <a:ea typeface="+mj-ea"/>
              <a:cs typeface="+mj-cs"/>
            </a:endParaRPr>
          </a:p>
        </p:txBody>
      </p:sp>
      <p:sp>
        <p:nvSpPr>
          <p:cNvPr id="3" name="内容占位符 2"/>
          <p:cNvSpPr>
            <a:spLocks noGrp="1"/>
          </p:cNvSpPr>
          <p:nvPr>
            <p:ph idx="1"/>
          </p:nvPr>
        </p:nvSpPr>
        <p:spPr>
          <a:xfrm>
            <a:off x="900430" y="1692275"/>
            <a:ext cx="7787005" cy="4878705"/>
          </a:xfrm>
        </p:spPr>
        <p:txBody>
          <a:bodyPr/>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培训机构应建立文件化程序，对质量管理体系文件的拟定、审批、发布、收集、识别、标识、流转、使用、保管、更新、作废和归档等过程进行控制。受控文件清单应予保存并得到及时更新，保证在使用场所可获得适用文件的有效版本。</a:t>
            </a:r>
            <a:endParaRPr kumimoji="0" lang="en-US" altLang="zh-CN"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保证在所有相关的工作地点都能得到相应的文件的有效版本，保证需要了解文件内容的有关人员能及时方便地查阅。</a:t>
            </a:r>
            <a:endParaRPr kumimoji="0" lang="zh-CN" altLang="en-US" sz="2800" i="0" u="none" strike="noStrike" kern="1200" cap="none" spc="0" normalizeH="0" baseline="0" noProof="0" dirty="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7409"/>
          <p:cNvSpPr>
            <a:spLocks noGrp="1" noRot="1"/>
          </p:cNvSpPr>
          <p:nvPr>
            <p:ph type="title"/>
          </p:nvPr>
        </p:nvSpPr>
        <p:spPr>
          <a:xfrm>
            <a:off x="956945" y="670560"/>
            <a:ext cx="4689475" cy="956310"/>
          </a:xfrm>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srgbClr val="FF9900"/>
                </a:solidFill>
                <a:effectLst>
                  <a:outerShdw blurRad="38100" dist="38100" dir="2700000">
                    <a:srgbClr val="000000"/>
                  </a:outerShdw>
                </a:effectLst>
                <a:uLnTx/>
                <a:uFillTx/>
                <a:latin typeface="+mj-lt"/>
                <a:ea typeface="+mj-ea"/>
                <a:cs typeface="+mj-cs"/>
              </a:rPr>
              <a:t>质量管理</a:t>
            </a:r>
            <a:r>
              <a:rPr kumimoji="0" lang="zh-CN" altLang="en-US" sz="3600" b="1" i="0" u="none" strike="noStrike" kern="1200" cap="none" spc="0" normalizeH="0" baseline="0" noProof="1" smtClean="0">
                <a:ln>
                  <a:noFill/>
                </a:ln>
                <a:solidFill>
                  <a:srgbClr val="FF9900"/>
                </a:solidFill>
                <a:effectLst>
                  <a:outerShdw blurRad="38100" dist="38100" dir="2700000">
                    <a:srgbClr val="000000"/>
                  </a:outerShdw>
                </a:effectLst>
                <a:uLnTx/>
                <a:uFillTx/>
                <a:latin typeface="+mj-lt"/>
                <a:ea typeface="+mj-ea"/>
                <a:cs typeface="+mj-cs"/>
              </a:rPr>
              <a:t>体系文件</a:t>
            </a:r>
            <a:endParaRPr kumimoji="0" lang="zh-CN" altLang="en-US" sz="3600" b="1" i="0" u="none" strike="noStrike" kern="1200" cap="none" spc="0" normalizeH="0" baseline="0" noProof="1">
              <a:ln>
                <a:noFill/>
              </a:ln>
              <a:solidFill>
                <a:srgbClr val="FF9900"/>
              </a:solidFill>
              <a:effectLst>
                <a:outerShdw blurRad="38100" dist="38100" dir="2700000">
                  <a:srgbClr val="000000"/>
                </a:outerShdw>
              </a:effectLst>
              <a:uLnTx/>
              <a:uFillTx/>
              <a:latin typeface="+mj-lt"/>
              <a:ea typeface="+mj-ea"/>
              <a:cs typeface="+mj-cs"/>
            </a:endParaRPr>
          </a:p>
        </p:txBody>
      </p:sp>
      <p:sp>
        <p:nvSpPr>
          <p:cNvPr id="17411" name="文本占位符 17410"/>
          <p:cNvSpPr>
            <a:spLocks noGrp="1"/>
          </p:cNvSpPr>
          <p:nvPr>
            <p:ph idx="1"/>
          </p:nvPr>
        </p:nvSpPr>
        <p:spPr>
          <a:xfrm>
            <a:off x="614045" y="1626235"/>
            <a:ext cx="8194675" cy="4926965"/>
          </a:xfrm>
        </p:spPr>
        <p:txBody>
          <a:bodyPr/>
          <a:lstStyle/>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400" i="0" u="none" strike="noStrike" kern="1200" cap="none" spc="0" normalizeH="0" baseline="0" noProof="1"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质量管理</a:t>
            </a:r>
            <a:r>
              <a:rPr kumimoji="0" lang="zh-CN" altLang="en-US"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体系文件应包括：</a:t>
            </a:r>
            <a:endParaRPr kumimoji="0" lang="zh-CN" altLang="en-US"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None/>
              <a:defRPr/>
            </a:pPr>
            <a:r>
              <a:rPr kumimoji="0" lang="zh-CN" altLang="en-US"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（一）</a:t>
            </a:r>
            <a:r>
              <a:rPr kumimoji="0" lang="zh-CN" altLang="en-US" sz="2400" i="0" u="none" strike="noStrike" kern="1200" cap="none" spc="0" normalizeH="0" baseline="0" noProof="1">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质量手册</a:t>
            </a:r>
            <a:r>
              <a:rPr kumimoji="0" lang="zh-CN" altLang="en-US"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。用于阐明船员教育和培训机构的质量方针和质量目标，介绍质量管理体系，概述实现质量管理体系基本要求的途径或方法。</a:t>
            </a:r>
            <a:endParaRPr kumimoji="0" lang="zh-CN" altLang="en-US"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None/>
              <a:defRPr/>
            </a:pPr>
            <a:r>
              <a:rPr kumimoji="0" lang="zh-CN" altLang="en-US"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（二）</a:t>
            </a:r>
            <a:r>
              <a:rPr kumimoji="0" lang="zh-CN" altLang="en-US" sz="2400" i="0" u="none" strike="noStrike" kern="1200" cap="none" spc="0" normalizeH="0" baseline="0" noProof="1">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程序文件</a:t>
            </a:r>
            <a:r>
              <a:rPr kumimoji="0" lang="zh-CN" altLang="en-US"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。用于描述质量管理体系基本要求所涉及的过程，并规定实施这些过程的程序或方法。</a:t>
            </a:r>
            <a:endParaRPr kumimoji="0" lang="zh-CN" altLang="en-US"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None/>
              <a:defRPr/>
            </a:pPr>
            <a:r>
              <a:rPr kumimoji="0" lang="zh-CN" altLang="en-US"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     （三）</a:t>
            </a:r>
            <a:r>
              <a:rPr kumimoji="0" lang="zh-CN" altLang="en-US" sz="2400" i="0" u="none" strike="noStrike" kern="1200" cap="none" spc="0" normalizeH="0" baseline="0" noProof="1">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支持性文件</a:t>
            </a:r>
            <a:r>
              <a:rPr kumimoji="0" lang="zh-CN" altLang="en-US"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。用于明确具体的工作规范和标准。包括</a:t>
            </a:r>
            <a:r>
              <a:rPr kumimoji="0" lang="zh-CN" altLang="en-US" sz="2400" i="0" u="sng" strike="noStrike" kern="1200" cap="none" spc="0" normalizeH="0" baseline="0" noProof="1">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规章制度</a:t>
            </a:r>
            <a:r>
              <a:rPr kumimoji="0" lang="zh-CN" altLang="en-US" sz="2400" i="0" u="none" strike="noStrike" kern="1200" cap="none" spc="0" normalizeH="0" baseline="0" noProof="1">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2400" i="0" u="sng" strike="noStrike" kern="1200" cap="none" spc="0" normalizeH="0" baseline="0" noProof="1">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岗位工作指导书</a:t>
            </a:r>
            <a:r>
              <a:rPr kumimoji="0" lang="zh-CN" altLang="en-US"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，受控的</a:t>
            </a:r>
            <a:r>
              <a:rPr kumimoji="0" lang="zh-CN" altLang="en-US" sz="2400" i="0" u="sng" strike="noStrike" kern="1200" cap="none" spc="0" normalizeH="0" baseline="0" noProof="1">
                <a:ln>
                  <a:noFill/>
                </a:ln>
                <a:solidFill>
                  <a:srgbClr val="0070C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外来文件</a:t>
            </a:r>
            <a:r>
              <a:rPr kumimoji="0" lang="zh-CN" altLang="en-US" sz="2400" i="0" u="none" strike="noStrike" kern="1200" cap="none" spc="0" normalizeH="0" baseline="0" noProof="1">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等。</a:t>
            </a:r>
            <a:endParaRPr kumimoji="0" lang="zh-CN" altLang="en-US" sz="2400" b="1" i="0" u="none" strike="noStrike" kern="1200" cap="none" spc="0" normalizeH="0" baseline="0" noProof="1">
              <a:ln>
                <a:noFill/>
              </a:ln>
              <a:solidFill>
                <a:schemeClr val="tx1"/>
              </a:solidFill>
              <a:effectLst>
                <a:outerShdw blurRad="38100" dist="38100" dir="2700000">
                  <a:srgbClr val="000000"/>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Char char="n"/>
              <a:defRPr/>
            </a:pPr>
            <a:endParaRPr kumimoji="0" lang="zh-CN" altLang="en-US" sz="2400" b="1" i="0" u="none" strike="noStrike" kern="1200" cap="none" spc="0" normalizeH="0" baseline="0" noProof="1">
              <a:ln>
                <a:noFill/>
              </a:ln>
              <a:solidFill>
                <a:schemeClr val="tx1"/>
              </a:solidFill>
              <a:effectLst>
                <a:outerShdw blurRad="38100" dist="38100" dir="2700000">
                  <a:srgbClr val="000000"/>
                </a:outerShdw>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67105" y="694055"/>
            <a:ext cx="5400675" cy="914400"/>
          </a:xfrm>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mj-ea"/>
                <a:cs typeface="+mj-cs"/>
              </a:rPr>
              <a:t>文件控制的范围</a:t>
            </a:r>
            <a:endParaRPr kumimoji="0" lang="zh-CN" altLang="en-US" sz="3600" b="1" i="0" u="none" strike="noStrike" kern="1200" cap="none" spc="0" normalizeH="0" baseline="0" noProof="0" dirty="0">
              <a:ln>
                <a:noFill/>
              </a:ln>
              <a:solidFill>
                <a:srgbClr val="FF9900"/>
              </a:solidFill>
              <a:effectLst>
                <a:outerShdw blurRad="38100" dist="38100" dir="2700000">
                  <a:srgbClr val="000000"/>
                </a:outerShdw>
              </a:effectLst>
              <a:uLnTx/>
              <a:uFillTx/>
              <a:latin typeface="+mj-lt"/>
              <a:ea typeface="+mj-ea"/>
              <a:cs typeface="+mj-cs"/>
            </a:endParaRPr>
          </a:p>
        </p:txBody>
      </p:sp>
      <p:sp>
        <p:nvSpPr>
          <p:cNvPr id="3" name="内容占位符 2"/>
          <p:cNvSpPr>
            <a:spLocks noGrp="1"/>
          </p:cNvSpPr>
          <p:nvPr>
            <p:ph idx="1"/>
          </p:nvPr>
        </p:nvSpPr>
        <p:spPr>
          <a:xfrm>
            <a:off x="723265" y="1608455"/>
            <a:ext cx="8007350" cy="5104130"/>
          </a:xfrm>
        </p:spPr>
        <p:txBody>
          <a:bodyPr/>
          <a:lstStyle/>
          <a:p>
            <a:pPr marL="342900" marR="0" lvl="0" indent="-342900" algn="l" defTabSz="914400" rtl="0" eaLnBrk="1" fontAlgn="base" latinLnBrk="0" hangingPunct="1">
              <a:lnSpc>
                <a:spcPts val="3300"/>
              </a:lnSpc>
              <a:spcBef>
                <a:spcPts val="0"/>
              </a:spcBef>
              <a:spcAft>
                <a:spcPct val="0"/>
              </a:spcAft>
              <a:buClr>
                <a:schemeClr val="hlink"/>
              </a:buClr>
              <a:buSzPct val="70000"/>
              <a:buFont typeface="Wingdings" panose="05000000000000000000" pitchFamily="2" charset="2"/>
              <a:buChar char="n"/>
              <a:defRPr/>
            </a:pP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文件控制范围至少包括以下内容：</a:t>
            </a:r>
            <a:endPar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ts val="3300"/>
              </a:lnSpc>
              <a:spcBef>
                <a:spcPts val="0"/>
              </a:spcBef>
              <a:spcAft>
                <a:spcPct val="0"/>
              </a:spcAft>
              <a:buClr>
                <a:schemeClr val="hlink"/>
              </a:buClr>
              <a:buSzPct val="70000"/>
              <a:buFont typeface="Wingdings" panose="05000000000000000000" pitchFamily="2" charset="2"/>
              <a:buNone/>
              <a:defRPr/>
            </a:pP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（一）质量管理体系文件。</a:t>
            </a:r>
            <a:endPar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ts val="3300"/>
              </a:lnSpc>
              <a:spcBef>
                <a:spcPts val="0"/>
              </a:spcBef>
              <a:spcAft>
                <a:spcPct val="0"/>
              </a:spcAft>
              <a:buClr>
                <a:schemeClr val="hlink"/>
              </a:buClr>
              <a:buSzPct val="70000"/>
              <a:buFont typeface="Wingdings" panose="05000000000000000000" pitchFamily="2" charset="2"/>
              <a:buNone/>
              <a:defRPr/>
            </a:pP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（二）教学和培训计划</a:t>
            </a:r>
            <a:r>
              <a:rPr kumimoji="0" lang="en-US" altLang="zh-CN"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课程教学大纲</a:t>
            </a:r>
            <a:r>
              <a:rPr kumimoji="0" lang="en-US" altLang="zh-CN"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训练指导书、实习大纲。</a:t>
            </a:r>
            <a:endPar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ts val="3300"/>
              </a:lnSpc>
              <a:spcBef>
                <a:spcPts val="0"/>
              </a:spcBef>
              <a:spcAft>
                <a:spcPct val="0"/>
              </a:spcAft>
              <a:buClr>
                <a:schemeClr val="hlink"/>
              </a:buClr>
              <a:buSzPct val="70000"/>
              <a:buFont typeface="Wingdings" panose="05000000000000000000" pitchFamily="2" charset="2"/>
              <a:buNone/>
              <a:defRPr/>
            </a:pP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（三）教学和训练的规范、考核标准。</a:t>
            </a:r>
            <a:endPar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ts val="3300"/>
              </a:lnSpc>
              <a:spcBef>
                <a:spcPts val="0"/>
              </a:spcBef>
              <a:spcAft>
                <a:spcPct val="0"/>
              </a:spcAft>
              <a:buClr>
                <a:schemeClr val="hlink"/>
              </a:buClr>
              <a:buSzPct val="70000"/>
              <a:buFont typeface="Wingdings" panose="05000000000000000000" pitchFamily="2" charset="2"/>
              <a:buNone/>
              <a:defRPr/>
            </a:pP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（四）航海类教学、训练设备使用指南或说明书。</a:t>
            </a:r>
            <a:endPar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ts val="3300"/>
              </a:lnSpc>
              <a:spcBef>
                <a:spcPts val="0"/>
              </a:spcBef>
              <a:spcAft>
                <a:spcPct val="0"/>
              </a:spcAft>
              <a:buClr>
                <a:schemeClr val="hlink"/>
              </a:buClr>
              <a:buSzPct val="70000"/>
              <a:buFont typeface="Wingdings" panose="05000000000000000000" pitchFamily="2" charset="2"/>
              <a:buNone/>
              <a:defRPr/>
            </a:pP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（五）船员教育与培训方面的国际公约、国内有关法规、各级海事管理机构、上级部门有关船员教育与培训教学与管理的外来文件。</a:t>
            </a:r>
            <a:endPar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ts val="3300"/>
              </a:lnSpc>
              <a:spcBef>
                <a:spcPts val="0"/>
              </a:spcBef>
              <a:spcAft>
                <a:spcPct val="0"/>
              </a:spcAft>
              <a:buClr>
                <a:schemeClr val="hlink"/>
              </a:buClr>
              <a:buSzPct val="70000"/>
              <a:buFont typeface="Wingdings" panose="05000000000000000000" pitchFamily="2" charset="2"/>
              <a:buNone/>
              <a:defRPr/>
            </a:pP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（六）机构自己内部制定的管理规章制度。</a:t>
            </a:r>
            <a:endPar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ts val="3300"/>
              </a:lnSpc>
              <a:spcBef>
                <a:spcPts val="0"/>
              </a:spcBef>
              <a:spcAft>
                <a:spcPct val="0"/>
              </a:spcAft>
              <a:buClr>
                <a:schemeClr val="hlink"/>
              </a:buClr>
              <a:buSzPct val="70000"/>
              <a:buFont typeface="Wingdings" panose="05000000000000000000" pitchFamily="2" charset="2"/>
              <a:buNone/>
              <a:defRPr/>
            </a:pPr>
            <a:r>
              <a:rPr kumimoji="0" lang="zh-CN" altLang="en-US" sz="24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（七）其他与船员教育和培训活动有关的规范性文件。</a:t>
            </a:r>
            <a:endParaRPr kumimoji="0" lang="zh-CN" altLang="en-US" sz="2400" b="0" i="0" u="none" strike="noStrike" kern="1200" cap="none" spc="0" normalizeH="0" baseline="0" noProof="0" dirty="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内容占位符 3"/>
          <p:cNvGraphicFramePr/>
          <p:nvPr>
            <p:ph idx="1"/>
            <p:custDataLst>
              <p:tags r:id="rId1"/>
            </p:custDataLst>
          </p:nvPr>
        </p:nvGraphicFramePr>
        <p:xfrm>
          <a:off x="478790" y="1458595"/>
          <a:ext cx="8426450" cy="5200015"/>
        </p:xfrm>
        <a:graphic>
          <a:graphicData uri="http://schemas.openxmlformats.org/drawingml/2006/table">
            <a:tbl>
              <a:tblPr firstRow="1" bandRow="1">
                <a:tableStyleId>{5C22544A-7EE6-4342-B048-85BDC9FD1C3A}</a:tableStyleId>
              </a:tblPr>
              <a:tblGrid>
                <a:gridCol w="3665855"/>
                <a:gridCol w="4760595"/>
              </a:tblGrid>
              <a:tr h="399415">
                <a:tc>
                  <a:txBody>
                    <a:bodyPr/>
                    <a:p>
                      <a:pPr>
                        <a:buNone/>
                      </a:pPr>
                      <a:r>
                        <a:rPr lang="zh-CN" altLang="en-US" sz="1800">
                          <a:sym typeface="+mn-ea"/>
                        </a:rPr>
                        <a:t>《规章制度》汇编</a:t>
                      </a:r>
                      <a:endParaRPr lang="zh-CN" altLang="en-US" sz="1800">
                        <a:sym typeface="+mn-ea"/>
                      </a:endParaRPr>
                    </a:p>
                  </a:txBody>
                  <a:tcPr/>
                </a:tc>
                <a:tc>
                  <a:txBody>
                    <a:bodyPr/>
                    <a:p>
                      <a:pPr>
                        <a:buNone/>
                      </a:pPr>
                      <a:r>
                        <a:rPr lang="zh-CN" altLang="en-US"/>
                        <a:t>外来文件</a:t>
                      </a:r>
                      <a:endParaRPr lang="zh-CN" altLang="en-US"/>
                    </a:p>
                  </a:txBody>
                  <a:tcPr/>
                </a:tc>
              </a:tr>
              <a:tr h="4800600">
                <a:tc>
                  <a:txBody>
                    <a:bodyPr/>
                    <a:p>
                      <a:pPr>
                        <a:buNone/>
                      </a:pPr>
                      <a:r>
                        <a:rPr lang="zh-CN" altLang="en-US"/>
                        <a:t>1、实验室工作管理规定</a:t>
                      </a:r>
                      <a:endParaRPr lang="zh-CN" altLang="en-US"/>
                    </a:p>
                    <a:p>
                      <a:pPr>
                        <a:buNone/>
                      </a:pPr>
                      <a:r>
                        <a:rPr lang="zh-CN" altLang="en-US"/>
                        <a:t>2、学生实操规则</a:t>
                      </a:r>
                      <a:endParaRPr lang="zh-CN" altLang="en-US"/>
                    </a:p>
                    <a:p>
                      <a:pPr>
                        <a:buNone/>
                      </a:pPr>
                      <a:r>
                        <a:rPr lang="zh-CN" altLang="en-US"/>
                        <a:t>3、仪器设备管理办法</a:t>
                      </a:r>
                      <a:endParaRPr lang="zh-CN" altLang="en-US"/>
                    </a:p>
                    <a:p>
                      <a:pPr>
                        <a:buNone/>
                      </a:pPr>
                      <a:r>
                        <a:rPr lang="zh-CN" altLang="en-US"/>
                        <a:t>4、主、辅机操作规程</a:t>
                      </a:r>
                      <a:endParaRPr lang="zh-CN" altLang="en-US"/>
                    </a:p>
                    <a:p>
                      <a:pPr>
                        <a:buNone/>
                      </a:pPr>
                      <a:r>
                        <a:rPr lang="zh-CN" altLang="en-US"/>
                        <a:t>5、仪器设备损坏、丢失赔偿办法</a:t>
                      </a:r>
                      <a:endParaRPr lang="zh-CN" altLang="en-US"/>
                    </a:p>
                    <a:p>
                      <a:pPr>
                        <a:buNone/>
                      </a:pPr>
                      <a:r>
                        <a:rPr lang="zh-CN" altLang="en-US"/>
                        <a:t>6、材料、低值易耗品管理办法</a:t>
                      </a:r>
                      <a:endParaRPr lang="zh-CN" altLang="en-US"/>
                    </a:p>
                    <a:p>
                      <a:pPr>
                        <a:buNone/>
                      </a:pPr>
                      <a:r>
                        <a:rPr lang="zh-CN" altLang="en-US"/>
                        <a:t>7、仪器设备报废、报损办法</a:t>
                      </a:r>
                      <a:endParaRPr lang="zh-CN" altLang="en-US"/>
                    </a:p>
                    <a:p>
                      <a:pPr>
                        <a:buNone/>
                      </a:pPr>
                      <a:r>
                        <a:rPr lang="zh-CN" altLang="en-US"/>
                        <a:t>8、教师教学工作管理规定</a:t>
                      </a:r>
                      <a:endParaRPr lang="zh-CN" altLang="en-US"/>
                    </a:p>
                    <a:p>
                      <a:pPr>
                        <a:buNone/>
                      </a:pPr>
                      <a:r>
                        <a:rPr lang="zh-CN" altLang="en-US"/>
                        <a:t>9、重力式吊艇架救生艇操作规程</a:t>
                      </a:r>
                      <a:endParaRPr lang="zh-CN" altLang="en-US"/>
                    </a:p>
                    <a:p>
                      <a:pPr>
                        <a:buNone/>
                      </a:pPr>
                      <a:r>
                        <a:rPr lang="zh-CN" altLang="en-US"/>
                        <a:t>10、高空及舷边作业安全注意事项</a:t>
                      </a:r>
                      <a:endParaRPr lang="zh-CN" altLang="en-US"/>
                    </a:p>
                    <a:p>
                      <a:pPr>
                        <a:buNone/>
                      </a:pPr>
                      <a:r>
                        <a:rPr lang="zh-CN" altLang="en-US"/>
                        <a:t>11、抛投式气胀救生筏操作规程</a:t>
                      </a:r>
                      <a:endParaRPr lang="zh-CN" altLang="en-US"/>
                    </a:p>
                    <a:p>
                      <a:pPr>
                        <a:buNone/>
                      </a:pPr>
                      <a:r>
                        <a:rPr lang="zh-CN" altLang="en-US"/>
                        <a:t>12、消防舱演习训练操作规程</a:t>
                      </a:r>
                      <a:endParaRPr lang="zh-CN" altLang="en-US"/>
                    </a:p>
                    <a:p>
                      <a:pPr>
                        <a:buNone/>
                      </a:pPr>
                      <a:r>
                        <a:rPr lang="zh-CN" altLang="en-US"/>
                        <a:t>13、救生艇存放池安全注意事项</a:t>
                      </a:r>
                      <a:endParaRPr lang="zh-CN" altLang="en-US"/>
                    </a:p>
                    <a:p>
                      <a:pPr>
                        <a:buNone/>
                      </a:pPr>
                      <a:r>
                        <a:rPr lang="zh-CN" altLang="en-US"/>
                        <a:t>14、航海训练器材使用安全守则</a:t>
                      </a:r>
                      <a:endParaRPr lang="zh-CN" altLang="en-US"/>
                    </a:p>
                    <a:p>
                      <a:pPr>
                        <a:buNone/>
                      </a:pPr>
                      <a:r>
                        <a:rPr lang="zh-CN" altLang="en-US"/>
                        <a:t>15、重力式吊艇架救生艇操作规程</a:t>
                      </a:r>
                      <a:endParaRPr lang="zh-CN" altLang="en-US"/>
                    </a:p>
                    <a:p>
                      <a:pPr>
                        <a:buNone/>
                      </a:pPr>
                      <a:r>
                        <a:rPr lang="zh-CN" altLang="en-US"/>
                        <a:t>16、跳台使用安全注意事项</a:t>
                      </a:r>
                      <a:endParaRPr lang="zh-CN" altLang="en-US"/>
                    </a:p>
                    <a:p>
                      <a:pPr>
                        <a:buNone/>
                      </a:pPr>
                      <a:r>
                        <a:rPr lang="en-US" altLang="zh-CN"/>
                        <a:t>........</a:t>
                      </a:r>
                      <a:endParaRPr lang="en-US" altLang="zh-CN"/>
                    </a:p>
                  </a:txBody>
                  <a:tcPr/>
                </a:tc>
                <a:tc>
                  <a:txBody>
                    <a:bodyPr/>
                    <a:p>
                      <a:pPr algn="l">
                        <a:buClrTx/>
                        <a:buSzTx/>
                        <a:buFontTx/>
                        <a:buNone/>
                      </a:pPr>
                      <a:r>
                        <a:rPr lang="zh-CN" altLang="en-US"/>
                        <a:t>STCW(海员培训、发证和值班标准)公约马尼拉修正案</a:t>
                      </a:r>
                      <a:endParaRPr lang="zh-CN" altLang="en-US"/>
                    </a:p>
                    <a:p>
                      <a:pPr algn="l">
                        <a:buClrTx/>
                        <a:buSzTx/>
                        <a:buFontTx/>
                        <a:buNone/>
                      </a:pPr>
                      <a:r>
                        <a:rPr lang="zh-CN" altLang="en-US"/>
                        <a:t>MARPOL（国际防止船舶造成污染公约）</a:t>
                      </a:r>
                      <a:endParaRPr lang="zh-CN" altLang="en-US"/>
                    </a:p>
                    <a:p>
                      <a:pPr algn="l">
                        <a:buClrTx/>
                        <a:buSzTx/>
                        <a:buFontTx/>
                        <a:buNone/>
                      </a:pPr>
                      <a:r>
                        <a:rPr lang="zh-CN" altLang="en-US"/>
                        <a:t>SOLAS(海上人命安全公约)</a:t>
                      </a:r>
                      <a:endParaRPr lang="zh-CN" altLang="en-US"/>
                    </a:p>
                    <a:p>
                      <a:pPr algn="l">
                        <a:buClrTx/>
                        <a:buSzTx/>
                        <a:buFontTx/>
                        <a:buNone/>
                      </a:pPr>
                      <a:r>
                        <a:rPr lang="zh-CN" altLang="en-US"/>
                        <a:t>COLREG（海上避碰规则公约）</a:t>
                      </a:r>
                      <a:endParaRPr lang="zh-CN" altLang="en-US"/>
                    </a:p>
                    <a:p>
                      <a:pPr algn="l">
                        <a:buClrTx/>
                        <a:buSzTx/>
                        <a:buFontTx/>
                        <a:buNone/>
                      </a:pPr>
                      <a:r>
                        <a:rPr lang="zh-CN" altLang="en-US"/>
                        <a:t>2006年海事劳工公约</a:t>
                      </a:r>
                      <a:r>
                        <a:rPr lang="en-US" altLang="zh-CN"/>
                        <a:t>MLC2006</a:t>
                      </a:r>
                      <a:endParaRPr lang="zh-CN" altLang="en-US"/>
                    </a:p>
                    <a:p>
                      <a:pPr algn="l">
                        <a:buClrTx/>
                        <a:buSzTx/>
                        <a:buFontTx/>
                        <a:buNone/>
                      </a:pPr>
                      <a:r>
                        <a:rPr lang="en-US" altLang="zh-CN"/>
                        <a:t>........</a:t>
                      </a:r>
                      <a:endParaRPr lang="zh-CN" altLang="en-US"/>
                    </a:p>
                    <a:p>
                      <a:pPr algn="l">
                        <a:buClrTx/>
                        <a:buSzTx/>
                        <a:buFontTx/>
                        <a:buNone/>
                      </a:pPr>
                      <a:r>
                        <a:rPr lang="zh-CN" altLang="en-US"/>
                        <a:t>中华人民共和国海上交通安全法</a:t>
                      </a:r>
                      <a:endParaRPr lang="zh-CN" altLang="en-US"/>
                    </a:p>
                    <a:p>
                      <a:pPr algn="l">
                        <a:buClrTx/>
                        <a:buSzTx/>
                        <a:buFontTx/>
                        <a:buNone/>
                      </a:pPr>
                      <a:r>
                        <a:rPr lang="zh-CN" altLang="en-US"/>
                        <a:t>中华人民共和国行政许可法</a:t>
                      </a:r>
                      <a:endParaRPr lang="zh-CN" altLang="en-US"/>
                    </a:p>
                    <a:p>
                      <a:pPr algn="l">
                        <a:buClrTx/>
                        <a:buSzTx/>
                        <a:buFontTx/>
                        <a:buNone/>
                      </a:pPr>
                      <a:r>
                        <a:rPr lang="zh-CN" altLang="en-US"/>
                        <a:t>中华人民共和国劳动合同法</a:t>
                      </a:r>
                      <a:endParaRPr lang="zh-CN" altLang="en-US"/>
                    </a:p>
                    <a:p>
                      <a:pPr algn="l">
                        <a:buClrTx/>
                        <a:buSzTx/>
                        <a:buFontTx/>
                        <a:buNone/>
                      </a:pPr>
                      <a:r>
                        <a:rPr lang="zh-CN" altLang="en-US"/>
                        <a:t>中华人民共和国海洋环境保护法</a:t>
                      </a:r>
                      <a:endParaRPr lang="zh-CN" altLang="en-US"/>
                    </a:p>
                    <a:p>
                      <a:pPr algn="l">
                        <a:buClrTx/>
                        <a:buSzTx/>
                        <a:buFontTx/>
                        <a:buNone/>
                      </a:pPr>
                      <a:r>
                        <a:rPr lang="zh-CN" altLang="en-US"/>
                        <a:t>中华人民共和国高等教育法</a:t>
                      </a:r>
                      <a:endParaRPr lang="zh-CN" altLang="en-US"/>
                    </a:p>
                    <a:p>
                      <a:pPr algn="l">
                        <a:buClrTx/>
                        <a:buSzTx/>
                        <a:buFontTx/>
                        <a:buNone/>
                      </a:pPr>
                      <a:r>
                        <a:rPr lang="zh-CN" altLang="en-US"/>
                        <a:t>中华人民共和国教育法</a:t>
                      </a:r>
                      <a:endParaRPr lang="zh-CN" altLang="en-US"/>
                    </a:p>
                    <a:p>
                      <a:pPr algn="l">
                        <a:buClrTx/>
                        <a:buSzTx/>
                        <a:buFontTx/>
                        <a:buNone/>
                      </a:pPr>
                      <a:r>
                        <a:rPr lang="zh-CN" altLang="en-US"/>
                        <a:t>中华人民共和国船员条例</a:t>
                      </a:r>
                      <a:endParaRPr lang="zh-CN" altLang="en-US"/>
                    </a:p>
                    <a:p>
                      <a:pPr algn="l">
                        <a:buClrTx/>
                        <a:buSzTx/>
                        <a:buFontTx/>
                        <a:buNone/>
                      </a:pPr>
                      <a:r>
                        <a:rPr lang="zh-CN" altLang="en-US"/>
                        <a:t>中华人民共和国海船船员值班规则</a:t>
                      </a:r>
                      <a:endParaRPr lang="zh-CN" altLang="en-US"/>
                    </a:p>
                    <a:p>
                      <a:pPr algn="l">
                        <a:buClrTx/>
                        <a:buSzTx/>
                        <a:buFontTx/>
                        <a:buNone/>
                      </a:pPr>
                      <a:r>
                        <a:rPr lang="zh-CN" altLang="en-US"/>
                        <a:t>中华人民共和国海船船员适任考试和发证规则</a:t>
                      </a:r>
                      <a:endParaRPr lang="zh-CN" altLang="en-US"/>
                    </a:p>
                    <a:p>
                      <a:pPr algn="l">
                        <a:buClrTx/>
                        <a:buSzTx/>
                        <a:buFontTx/>
                        <a:buNone/>
                      </a:pPr>
                      <a:r>
                        <a:rPr lang="zh-CN" altLang="en-US"/>
                        <a:t>中华人民共和国船员培训管理规则</a:t>
                      </a:r>
                      <a:endParaRPr lang="zh-CN" altLang="en-US"/>
                    </a:p>
                  </a:txBody>
                  <a:tcPr/>
                </a:tc>
              </a:tr>
            </a:tbl>
          </a:graphicData>
        </a:graphic>
      </p:graphicFrame>
      <p:sp>
        <p:nvSpPr>
          <p:cNvPr id="5" name="标题 1"/>
          <p:cNvSpPr>
            <a:spLocks noGrp="1"/>
          </p:cNvSpPr>
          <p:nvPr/>
        </p:nvSpPr>
        <p:spPr>
          <a:xfrm>
            <a:off x="961390" y="686435"/>
            <a:ext cx="5652135" cy="92456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1" i="0" u="none" kern="1200" baseline="0">
                <a:solidFill>
                  <a:schemeClr val="tx2"/>
                </a:solidFill>
                <a:latin typeface="+mj-lt"/>
                <a:ea typeface="+mj-ea"/>
                <a:cs typeface="+mj-cs"/>
              </a:defRPr>
            </a:lvl1pPr>
          </a:lstStyle>
          <a:p>
            <a:pPr algn="l"/>
            <a:r>
              <a:rPr lang="zh-CN" altLang="en-US" sz="3600"/>
              <a:t>质量体系文件</a:t>
            </a:r>
            <a:endParaRPr lang="zh-CN" altLang="en-US" sz="3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14400" y="658495"/>
            <a:ext cx="5500370" cy="917575"/>
          </a:xfrm>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rPr>
              <a:t>12-内部审核和管理评审</a:t>
            </a:r>
            <a:endParaRPr kumimoji="0" lang="zh-CN" altLang="en-US" sz="3600" b="1" i="0" u="none" strike="noStrike" kern="1200" cap="none" spc="0" normalizeH="0" baseline="0" noProof="0" dirty="0">
              <a:ln>
                <a:noFill/>
              </a:ln>
              <a:solidFill>
                <a:srgbClr val="FF9900"/>
              </a:solidFill>
              <a:effectLst>
                <a:outerShdw blurRad="38100" dist="38100" dir="2700000">
                  <a:srgbClr val="000000"/>
                </a:outerShdw>
              </a:effectLst>
              <a:uLnTx/>
              <a:uFillTx/>
              <a:latin typeface="+mj-lt"/>
              <a:ea typeface="+mj-ea"/>
              <a:cs typeface="+mj-cs"/>
            </a:endParaRPr>
          </a:p>
        </p:txBody>
      </p:sp>
      <p:sp>
        <p:nvSpPr>
          <p:cNvPr id="3" name="内容占位符 2"/>
          <p:cNvSpPr>
            <a:spLocks noGrp="1"/>
          </p:cNvSpPr>
          <p:nvPr>
            <p:ph idx="1"/>
          </p:nvPr>
        </p:nvSpPr>
        <p:spPr>
          <a:xfrm>
            <a:off x="668020" y="1694180"/>
            <a:ext cx="8018780" cy="4906645"/>
          </a:xfrm>
        </p:spPr>
        <p:txBody>
          <a:bodyPr/>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船员教育和培训机构应建立文件化程序，对内部审核和管理评审的计划与审批、准备与实施、结果及处置等过程进行控制。</a:t>
            </a:r>
            <a:endPar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内部审核主要是检查质量管理体系的符合性，确定质量管理体系是否有效、连续实施，应由具有资格的审核员组成的审核组具体实施。</a:t>
            </a:r>
            <a:endPar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管理评审由最高管理者组织实施，主要是评价质量管理体系的适宜性、充分性和有效性。</a:t>
            </a:r>
            <a:endPar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lang="zh-CN" altLang="en-US" sz="2800" noProof="0" dirty="0" smtClean="0">
                <a:ln>
                  <a:noFill/>
                </a:ln>
                <a:effectLst>
                  <a:outerShdw blurRad="38100" dist="38100" dir="2700000">
                    <a:srgbClr val="000000"/>
                  </a:outerShdw>
                </a:effectLst>
                <a:uLnTx/>
                <a:uFillTx/>
                <a:latin typeface="宋体" panose="02010600030101010101" pitchFamily="2" charset="-122"/>
                <a:ea typeface="宋体" panose="02010600030101010101" pitchFamily="2" charset="-122"/>
                <a:sym typeface="+mn-ea"/>
              </a:rPr>
              <a:t>内部审核和</a:t>
            </a: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cs"/>
              </a:rPr>
              <a:t>管理评审至少应每年各进行一次。</a:t>
            </a:r>
            <a:endParaRPr kumimoji="0" lang="zh-CN" altLang="en-US" sz="2800" b="1" i="0" u="none" strike="noStrike" kern="1200" cap="none" spc="0" normalizeH="0" baseline="0" noProof="0" dirty="0">
              <a:ln>
                <a:noFill/>
              </a:ln>
              <a:solidFill>
                <a:schemeClr val="tx1"/>
              </a:solidFill>
              <a:effectLst>
                <a:outerShdw blurRad="38100" dist="38100" dir="2700000">
                  <a:srgbClr val="000000"/>
                </a:outerShdw>
              </a:effectLst>
              <a:uLnTx/>
              <a:uFillTx/>
              <a:latin typeface="+mn-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Rectangle 3"/>
          <p:cNvSpPr>
            <a:spLocks noGrp="1" noChangeArrowheads="1"/>
          </p:cNvSpPr>
          <p:nvPr>
            <p:ph idx="1"/>
          </p:nvPr>
        </p:nvSpPr>
        <p:spPr>
          <a:xfrm>
            <a:off x="557530" y="2251710"/>
            <a:ext cx="3642360" cy="4267200"/>
          </a:xfrm>
        </p:spPr>
        <p:txBody>
          <a:bodyPr/>
          <a:lstStyle/>
          <a:p>
            <a:pPr marL="342900" marR="0" lvl="0" indent="-342900" algn="l" defTabSz="914400" rtl="0" eaLnBrk="0" fontAlgn="base" latinLnBrk="0" hangingPunct="0">
              <a:lnSpc>
                <a:spcPts val="4000"/>
              </a:lnSpc>
              <a:spcBef>
                <a:spcPct val="0"/>
              </a:spcBef>
              <a:spcAft>
                <a:spcPct val="0"/>
              </a:spcAft>
              <a:buClr>
                <a:schemeClr val="hlink"/>
              </a:buClr>
              <a:buSzPct val="70000"/>
              <a:buFont typeface="Wingdings" panose="05000000000000000000" pitchFamily="2" charset="2"/>
              <a:buChar char="n"/>
              <a:defRPr/>
            </a:pPr>
            <a:r>
              <a:rPr kumimoji="0" lang="zh-CN" altLang="en-US" sz="3200" b="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华文行楷" panose="02010800040101010101" charset="-122"/>
                <a:ea typeface="华文行楷" panose="02010800040101010101" charset="-122"/>
                <a:cs typeface="+mn-cs"/>
              </a:rPr>
              <a:t>网址：</a:t>
            </a:r>
            <a:endParaRPr kumimoji="0" lang="zh-CN" altLang="en-US" sz="3200" b="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华文行楷" panose="02010800040101010101" charset="-122"/>
              <a:ea typeface="华文行楷" panose="02010800040101010101" charset="-122"/>
              <a:cs typeface="+mn-cs"/>
            </a:endParaRPr>
          </a:p>
          <a:p>
            <a:pPr marR="0" lvl="0" algn="l" defTabSz="914400" rtl="0" eaLnBrk="0" fontAlgn="base" latinLnBrk="0" hangingPunct="0">
              <a:lnSpc>
                <a:spcPts val="4000"/>
              </a:lnSpc>
              <a:buClr>
                <a:schemeClr val="hlink"/>
              </a:buClr>
              <a:buSzPct val="70000"/>
              <a:buFont typeface="Wingdings" panose="05000000000000000000" pitchFamily="2" charset="2"/>
              <a:buNone/>
              <a:defRPr/>
            </a:pPr>
            <a:r>
              <a:rPr kumimoji="0" lang="en-US" altLang="zh-CN" sz="3200" b="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cs typeface="+mn-cs"/>
              </a:rPr>
              <a:t>https://www.qztc.</a:t>
            </a:r>
            <a:endParaRPr kumimoji="0" lang="en-US" altLang="zh-CN" sz="3200" b="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cs typeface="+mn-cs"/>
            </a:endParaRPr>
          </a:p>
          <a:p>
            <a:pPr marR="0" lvl="0" algn="l" defTabSz="914400" rtl="0" eaLnBrk="0" fontAlgn="base" latinLnBrk="0" hangingPunct="0">
              <a:lnSpc>
                <a:spcPts val="4000"/>
              </a:lnSpc>
              <a:buClr>
                <a:schemeClr val="hlink"/>
              </a:buClr>
              <a:buSzPct val="70000"/>
              <a:buFont typeface="Wingdings" panose="05000000000000000000" pitchFamily="2" charset="2"/>
              <a:buNone/>
              <a:defRPr/>
            </a:pPr>
            <a:r>
              <a:rPr kumimoji="0" lang="en-US" altLang="zh-CN" sz="3200" b="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cs typeface="+mn-cs"/>
              </a:rPr>
              <a:t>edu.cn/zgb/</a:t>
            </a:r>
            <a:endParaRPr kumimoji="0" lang="en-US" altLang="zh-CN" sz="3200" b="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cs typeface="+mn-cs"/>
            </a:endParaRPr>
          </a:p>
          <a:p>
            <a:pPr marL="342900" marR="0" lvl="0" indent="-342900" algn="l" defTabSz="914400" rtl="0" eaLnBrk="0" fontAlgn="base" latinLnBrk="0" hangingPunct="0">
              <a:lnSpc>
                <a:spcPts val="4000"/>
              </a:lnSpc>
              <a:spcBef>
                <a:spcPct val="0"/>
              </a:spcBef>
              <a:spcAft>
                <a:spcPct val="0"/>
              </a:spcAft>
              <a:buClr>
                <a:schemeClr val="hlink"/>
              </a:buClr>
              <a:buSzPct val="70000"/>
              <a:buFont typeface="Wingdings" panose="05000000000000000000" pitchFamily="2" charset="2"/>
              <a:buChar char="n"/>
              <a:defRPr/>
            </a:pPr>
            <a:r>
              <a:rPr kumimoji="0" lang="zh-CN" altLang="en-US" sz="3200" b="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华文行楷" panose="02010800040101010101" charset="-122"/>
                <a:ea typeface="华文行楷" panose="02010800040101010101" charset="-122"/>
                <a:cs typeface="+mn-cs"/>
              </a:rPr>
              <a:t>版本号：</a:t>
            </a:r>
            <a:endParaRPr kumimoji="0" lang="en-US" altLang="zh-CN" sz="3200" b="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华文行楷" panose="02010800040101010101" charset="-122"/>
              <a:ea typeface="华文行楷" panose="02010800040101010101" charset="-122"/>
              <a:cs typeface="+mn-cs"/>
            </a:endParaRPr>
          </a:p>
          <a:p>
            <a:pPr marL="342900" marR="0" lvl="0" indent="-342900" algn="l" defTabSz="914400" rtl="0" eaLnBrk="0" fontAlgn="base" latinLnBrk="0" hangingPunct="0">
              <a:lnSpc>
                <a:spcPts val="4000"/>
              </a:lnSpc>
              <a:spcBef>
                <a:spcPct val="0"/>
              </a:spcBef>
              <a:spcAft>
                <a:spcPct val="0"/>
              </a:spcAft>
              <a:buClr>
                <a:schemeClr val="hlink"/>
              </a:buClr>
              <a:buSzPct val="70000"/>
              <a:buFont typeface="Wingdings" panose="05000000000000000000" pitchFamily="2" charset="2"/>
              <a:buNone/>
              <a:defRPr/>
            </a:pPr>
            <a:r>
              <a:rPr kumimoji="0" lang="en-US" altLang="zh-CN" sz="3200" b="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mn-ea"/>
                <a:cs typeface="+mn-cs"/>
              </a:rPr>
              <a:t>  3.0</a:t>
            </a:r>
            <a:r>
              <a:rPr kumimoji="0" lang="zh-CN" altLang="en-US" sz="3200" b="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mn-ea"/>
                <a:cs typeface="+mn-cs"/>
              </a:rPr>
              <a:t>版</a:t>
            </a:r>
            <a:endParaRPr kumimoji="0" lang="en-US" altLang="zh-CN" sz="3200" b="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mn-ea"/>
              <a:cs typeface="+mn-cs"/>
            </a:endParaRPr>
          </a:p>
          <a:p>
            <a:pPr marL="342900" marR="0" lvl="0" indent="-342900" algn="l" defTabSz="914400" rtl="0" eaLnBrk="0" fontAlgn="base" latinLnBrk="0" hangingPunct="0">
              <a:lnSpc>
                <a:spcPts val="4000"/>
              </a:lnSpc>
              <a:spcBef>
                <a:spcPct val="0"/>
              </a:spcBef>
              <a:spcAft>
                <a:spcPct val="0"/>
              </a:spcAft>
              <a:buClr>
                <a:schemeClr val="hlink"/>
              </a:buClr>
              <a:buSzPct val="70000"/>
              <a:buFont typeface="Wingdings" panose="05000000000000000000" pitchFamily="2" charset="2"/>
              <a:buChar char="n"/>
              <a:defRPr/>
            </a:pPr>
            <a:r>
              <a:rPr kumimoji="0" lang="zh-CN" altLang="en-US" sz="3200" b="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华文行楷" panose="02010800040101010101" charset="-122"/>
                <a:ea typeface="华文行楷" panose="02010800040101010101" charset="-122"/>
                <a:cs typeface="+mn-cs"/>
              </a:rPr>
              <a:t>生效时间：</a:t>
            </a:r>
            <a:endParaRPr kumimoji="0" lang="en-US" altLang="zh-CN" sz="3200" b="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华文行楷" panose="02010800040101010101" charset="-122"/>
              <a:ea typeface="华文行楷" panose="02010800040101010101" charset="-122"/>
              <a:cs typeface="+mn-cs"/>
            </a:endParaRPr>
          </a:p>
          <a:p>
            <a:pPr marL="342900" marR="0" lvl="0" indent="-342900" algn="l" defTabSz="914400" rtl="0" eaLnBrk="0" fontAlgn="base" latinLnBrk="0" hangingPunct="0">
              <a:lnSpc>
                <a:spcPts val="4000"/>
              </a:lnSpc>
              <a:spcBef>
                <a:spcPct val="0"/>
              </a:spcBef>
              <a:spcAft>
                <a:spcPct val="0"/>
              </a:spcAft>
              <a:buClr>
                <a:schemeClr val="hlink"/>
              </a:buClr>
              <a:buSzPct val="70000"/>
              <a:buFont typeface="Wingdings" panose="05000000000000000000" pitchFamily="2" charset="2"/>
              <a:buNone/>
              <a:defRPr/>
            </a:pPr>
            <a:r>
              <a:rPr kumimoji="0" lang="en-US" altLang="zh-CN" sz="3200" b="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华文行楷" panose="02010800040101010101" charset="-122"/>
                <a:ea typeface="华文行楷" panose="02010800040101010101" charset="-122"/>
                <a:cs typeface="+mn-cs"/>
              </a:rPr>
              <a:t>    </a:t>
            </a:r>
            <a:r>
              <a:rPr kumimoji="0" lang="en-US" altLang="zh-CN" sz="3200" b="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mn-ea"/>
                <a:cs typeface="+mn-cs"/>
              </a:rPr>
              <a:t>2020</a:t>
            </a:r>
            <a:r>
              <a:rPr kumimoji="0" lang="zh-CN" altLang="en-US" sz="3200" b="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mn-ea"/>
                <a:cs typeface="+mn-cs"/>
              </a:rPr>
              <a:t>年</a:t>
            </a:r>
            <a:r>
              <a:rPr kumimoji="0" lang="en-US" altLang="zh-CN" sz="3200" b="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mn-ea"/>
                <a:cs typeface="+mn-cs"/>
              </a:rPr>
              <a:t>9</a:t>
            </a:r>
            <a:r>
              <a:rPr kumimoji="0" lang="zh-CN" altLang="en-US" sz="3200" b="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mn-ea"/>
                <a:cs typeface="+mn-cs"/>
              </a:rPr>
              <a:t>月</a:t>
            </a:r>
            <a:r>
              <a:rPr kumimoji="0" lang="en-US" altLang="zh-CN" sz="3200" b="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mn-ea"/>
                <a:cs typeface="+mn-cs"/>
              </a:rPr>
              <a:t>1</a:t>
            </a:r>
            <a:r>
              <a:rPr kumimoji="0" lang="zh-CN" altLang="en-US" sz="3200" b="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mn-ea"/>
                <a:cs typeface="+mn-cs"/>
              </a:rPr>
              <a:t>日</a:t>
            </a:r>
            <a:endParaRPr kumimoji="0" lang="en-US" altLang="zh-CN" sz="3200" b="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50000"/>
              </a:lnSpc>
              <a:spcBef>
                <a:spcPct val="0"/>
              </a:spcBef>
              <a:spcAft>
                <a:spcPct val="0"/>
              </a:spcAft>
              <a:buClr>
                <a:schemeClr val="hlink"/>
              </a:buClr>
              <a:buSzPct val="70000"/>
              <a:buFont typeface="Wingdings" panose="05000000000000000000" pitchFamily="2" charset="2"/>
              <a:buNone/>
              <a:defRPr/>
            </a:pPr>
            <a:endParaRPr kumimoji="0" lang="zh-CN" altLang="en-US" sz="3200" b="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华文行楷" panose="02010800040101010101" charset="-122"/>
              <a:ea typeface="华文行楷" panose="02010800040101010101" charset="-122"/>
              <a:cs typeface="+mn-cs"/>
            </a:endParaRPr>
          </a:p>
        </p:txBody>
      </p:sp>
      <p:sp>
        <p:nvSpPr>
          <p:cNvPr id="6146" name="标题 1"/>
          <p:cNvSpPr>
            <a:spLocks noGrp="1" noChangeArrowheads="1"/>
          </p:cNvSpPr>
          <p:nvPr>
            <p:ph type="title"/>
          </p:nvPr>
        </p:nvSpPr>
        <p:spPr>
          <a:xfrm>
            <a:off x="304800" y="431800"/>
            <a:ext cx="4038600" cy="1930400"/>
          </a:xfrm>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mj-ea"/>
                <a:cs typeface="+mj-cs"/>
              </a:rPr>
              <a:t>泉州师范学院</a:t>
            </a:r>
            <a:br>
              <a:rPr kumimoji="0" lang="en-US" altLang="zh-CN" sz="32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mj-ea"/>
                <a:cs typeface="+mj-cs"/>
              </a:rPr>
            </a:br>
            <a:r>
              <a:rPr kumimoji="0" lang="zh-CN" altLang="en-US" sz="32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mj-ea"/>
                <a:cs typeface="+mj-cs"/>
              </a:rPr>
              <a:t>船员教育和培训质量管理体系文件发布令</a:t>
            </a:r>
            <a:endParaRPr kumimoji="0" lang="zh-CN" altLang="en-US" sz="32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mj-ea"/>
              <a:cs typeface="+mj-cs"/>
            </a:endParaRPr>
          </a:p>
        </p:txBody>
      </p:sp>
      <p:pic>
        <p:nvPicPr>
          <p:cNvPr id="2" name="图片 1"/>
          <p:cNvPicPr>
            <a:picLocks noChangeAspect="1"/>
          </p:cNvPicPr>
          <p:nvPr/>
        </p:nvPicPr>
        <p:blipFill>
          <a:blip r:embed="rId1"/>
          <a:stretch>
            <a:fillRect/>
          </a:stretch>
        </p:blipFill>
        <p:spPr>
          <a:xfrm>
            <a:off x="4343400" y="431800"/>
            <a:ext cx="4311650" cy="6264275"/>
          </a:xfrm>
          <a:prstGeom prst="rect">
            <a:avLst/>
          </a:prstGeo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06375" y="247015"/>
            <a:ext cx="8602345" cy="6513195"/>
          </a:xfrm>
          <a:prstGeom prst="rect">
            <a:avLst/>
          </a:prstGeom>
        </p:spPr>
      </p:pic>
      <p:sp>
        <p:nvSpPr>
          <p:cNvPr id="37892" name="TextBox 4"/>
          <p:cNvSpPr txBox="1"/>
          <p:nvPr/>
        </p:nvSpPr>
        <p:spPr>
          <a:xfrm>
            <a:off x="1394460" y="4662170"/>
            <a:ext cx="6729730" cy="603885"/>
          </a:xfrm>
          <a:prstGeom prst="rect">
            <a:avLst/>
          </a:prstGeom>
          <a:noFill/>
          <a:ln w="9525">
            <a:noFill/>
          </a:ln>
        </p:spPr>
        <p:txBody>
          <a:bodyPr wrap="square" anchor="t">
            <a:spAutoFit/>
          </a:bodyPr>
          <a:p>
            <a:pPr marR="0" lvl="0" algn="l" defTabSz="914400" rtl="0" eaLnBrk="0" fontAlgn="base" latinLnBrk="0" hangingPunct="0">
              <a:lnSpc>
                <a:spcPts val="4000"/>
              </a:lnSpc>
              <a:buClr>
                <a:schemeClr val="hlink"/>
              </a:buClr>
              <a:buSzPct val="70000"/>
              <a:buFont typeface="Wingdings" panose="05000000000000000000" pitchFamily="2" charset="2"/>
              <a:buNone/>
              <a:defRPr/>
            </a:pPr>
            <a:r>
              <a:rPr lang="en-US" altLang="zh-CN" sz="3600" b="1" noProof="0" dirty="0" smtClean="0">
                <a:ln>
                  <a:noFill/>
                </a:ln>
                <a:solidFill>
                  <a:srgbClr val="FF0000"/>
                </a:solidFill>
                <a:effectLst>
                  <a:outerShdw blurRad="38100" dist="38100" dir="2700000">
                    <a:srgbClr val="000000"/>
                  </a:outerShdw>
                </a:effectLst>
                <a:uLnTx/>
                <a:uFillTx/>
                <a:latin typeface="宋体" panose="02010600030101010101" pitchFamily="2" charset="-122"/>
                <a:sym typeface="+mn-ea"/>
              </a:rPr>
              <a:t>https://www.qztc.edu.cn/zgb/</a:t>
            </a:r>
            <a:endParaRPr lang="en-US" altLang="zh-CN" sz="3600" b="1" noProof="0" dirty="0" smtClean="0">
              <a:ln>
                <a:noFill/>
              </a:ln>
              <a:solidFill>
                <a:srgbClr val="FF0000"/>
              </a:solidFill>
              <a:effectLst>
                <a:outerShdw blurRad="38100" dist="38100" dir="2700000">
                  <a:srgbClr val="000000"/>
                </a:outerShdw>
              </a:effectLst>
              <a:uLnTx/>
              <a:uFillTx/>
              <a:latin typeface="宋体" panose="02010600030101010101" pitchFamily="2" charset="-122"/>
              <a:ea typeface="华文新魏" panose="02010800040101010101" pitchFamily="2" charset="-122"/>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28675" y="598170"/>
            <a:ext cx="5784850" cy="1012825"/>
          </a:xfrm>
        </p:spPr>
        <p:txBody>
          <a:bodyPr/>
          <a:p>
            <a:pPr algn="l" eaLnBrk="0" hangingPunct="0">
              <a:buClrTx/>
              <a:buSzTx/>
              <a:buFontTx/>
              <a:defRPr/>
            </a:pPr>
            <a:r>
              <a:rPr lang="zh-CN" altLang="en-US" sz="3600" noProof="0" dirty="0" smtClean="0">
                <a:ln>
                  <a:noFill/>
                </a:ln>
                <a:solidFill>
                  <a:srgbClr val="FF9900"/>
                </a:solidFill>
                <a:effectLst>
                  <a:outerShdw blurRad="38100" dist="38100" dir="2700000">
                    <a:srgbClr val="000000"/>
                  </a:outerShdw>
                </a:effectLst>
                <a:uLnTx/>
                <a:uFillTx/>
                <a:ea typeface="宋体" panose="02010600030101010101" pitchFamily="2" charset="-122"/>
                <a:cs typeface="+mj-lt"/>
              </a:rPr>
              <a:t>中间审核（远程）审核组</a:t>
            </a:r>
            <a:endParaRPr lang="zh-CN" altLang="en-US" sz="3600" noProof="0" dirty="0" smtClean="0">
              <a:ln>
                <a:noFill/>
              </a:ln>
              <a:solidFill>
                <a:srgbClr val="FF9900"/>
              </a:solidFill>
              <a:effectLst>
                <a:outerShdw blurRad="38100" dist="38100" dir="2700000">
                  <a:srgbClr val="000000"/>
                </a:outerShdw>
              </a:effectLst>
              <a:uLnTx/>
              <a:uFillTx/>
              <a:ea typeface="宋体" panose="02010600030101010101" pitchFamily="2" charset="-122"/>
              <a:cs typeface="+mj-lt"/>
            </a:endParaRPr>
          </a:p>
        </p:txBody>
      </p:sp>
      <p:sp>
        <p:nvSpPr>
          <p:cNvPr id="3" name="内容占位符 2"/>
          <p:cNvSpPr>
            <a:spLocks noGrp="1"/>
          </p:cNvSpPr>
          <p:nvPr>
            <p:ph idx="1"/>
          </p:nvPr>
        </p:nvSpPr>
        <p:spPr>
          <a:xfrm>
            <a:off x="641350" y="1703070"/>
            <a:ext cx="8045450" cy="4679315"/>
          </a:xfrm>
        </p:spPr>
        <p:txBody>
          <a:bodyPr/>
          <a:p>
            <a:pPr>
              <a:lnSpc>
                <a:spcPct val="130000"/>
              </a:lnSpc>
            </a:pPr>
            <a:r>
              <a:rPr lang="zh-CN" altLang="en-US"/>
              <a:t>组长：郑志勇，泉州海事局调研员</a:t>
            </a:r>
            <a:endParaRPr lang="zh-CN" altLang="en-US"/>
          </a:p>
          <a:p>
            <a:pPr>
              <a:lnSpc>
                <a:spcPct val="130000"/>
              </a:lnSpc>
            </a:pPr>
            <a:r>
              <a:rPr lang="zh-CN" altLang="en-US"/>
              <a:t>成员：翁石光，厦门海洋职业技术学院</a:t>
            </a:r>
            <a:endParaRPr lang="zh-CN" altLang="en-US"/>
          </a:p>
          <a:p>
            <a:pPr marL="0" indent="0">
              <a:lnSpc>
                <a:spcPct val="130000"/>
              </a:lnSpc>
              <a:buNone/>
            </a:pPr>
            <a:r>
              <a:rPr lang="zh-CN" altLang="en-US"/>
              <a:t>               林建祥，福建海事局船员处调研员</a:t>
            </a:r>
            <a:endParaRPr lang="zh-CN" altLang="en-US"/>
          </a:p>
          <a:p>
            <a:pPr marL="0" indent="0">
              <a:lnSpc>
                <a:spcPct val="130000"/>
              </a:lnSpc>
              <a:buNone/>
            </a:pPr>
            <a:r>
              <a:rPr lang="zh-CN" altLang="en-US"/>
              <a:t>               郑金维，泉州海事局丰泽处副处长</a:t>
            </a:r>
            <a:endParaRPr lang="zh-CN" altLang="en-US"/>
          </a:p>
          <a:p>
            <a:pPr marL="0" indent="0">
              <a:lnSpc>
                <a:spcPct val="130000"/>
              </a:lnSpc>
              <a:buNone/>
            </a:pPr>
            <a:r>
              <a:rPr lang="zh-CN" altLang="en-US"/>
              <a:t>                              （审核组秘书）</a:t>
            </a:r>
            <a:endParaRPr lang="zh-CN" altLang="en-US"/>
          </a:p>
          <a:p>
            <a:pPr marL="0" indent="0">
              <a:lnSpc>
                <a:spcPct val="130000"/>
              </a:lnSpc>
              <a:buNone/>
            </a:pPr>
            <a:r>
              <a:rPr lang="zh-CN" altLang="en-US"/>
              <a:t>审核计划时间：</a:t>
            </a:r>
            <a:r>
              <a:rPr lang="en-US" altLang="zh-CN"/>
              <a:t>16</a:t>
            </a:r>
            <a:r>
              <a:rPr lang="zh-CN" altLang="en-US"/>
              <a:t>日报到，</a:t>
            </a:r>
            <a:r>
              <a:rPr lang="en-US" altLang="zh-CN"/>
              <a:t>17-19</a:t>
            </a:r>
            <a:r>
              <a:rPr lang="zh-CN" altLang="en-US"/>
              <a:t>日审核。</a:t>
            </a: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6022340" y="1344930"/>
            <a:ext cx="2745105" cy="5288915"/>
          </a:xfrm>
          <a:prstGeom prst="rect">
            <a:avLst/>
          </a:prstGeom>
        </p:spPr>
      </p:pic>
      <p:sp>
        <p:nvSpPr>
          <p:cNvPr id="2" name="标题 1"/>
          <p:cNvSpPr>
            <a:spLocks noGrp="1"/>
          </p:cNvSpPr>
          <p:nvPr>
            <p:ph type="title"/>
          </p:nvPr>
        </p:nvSpPr>
        <p:spPr/>
        <p:txBody>
          <a:bodyPr/>
          <a:p>
            <a:pPr algn="l" eaLnBrk="0" hangingPunct="0">
              <a:buClrTx/>
              <a:buSzTx/>
              <a:buFontTx/>
              <a:defRPr/>
            </a:pPr>
            <a:r>
              <a:rPr lang="zh-CN" altLang="en-US" sz="3600" noProof="0" dirty="0" smtClean="0">
                <a:ln>
                  <a:noFill/>
                </a:ln>
                <a:solidFill>
                  <a:srgbClr val="FF9900"/>
                </a:solidFill>
                <a:effectLst>
                  <a:outerShdw blurRad="38100" dist="38100" dir="2700000">
                    <a:srgbClr val="000000"/>
                  </a:outerShdw>
                </a:effectLst>
                <a:uLnTx/>
                <a:uFillTx/>
                <a:ea typeface="宋体" panose="02010600030101010101" pitchFamily="2" charset="-122"/>
                <a:cs typeface="+mj-lt"/>
              </a:rPr>
              <a:t>线上审核</a:t>
            </a:r>
            <a:endParaRPr lang="zh-CN" altLang="en-US" sz="3600" noProof="0" dirty="0" smtClean="0">
              <a:ln>
                <a:noFill/>
              </a:ln>
              <a:solidFill>
                <a:srgbClr val="FF9900"/>
              </a:solidFill>
              <a:effectLst>
                <a:outerShdw blurRad="38100" dist="38100" dir="2700000">
                  <a:srgbClr val="000000"/>
                </a:outerShdw>
              </a:effectLst>
              <a:uLnTx/>
              <a:uFillTx/>
              <a:ea typeface="宋体" panose="02010600030101010101" pitchFamily="2" charset="-122"/>
              <a:cs typeface="+mj-lt"/>
            </a:endParaRPr>
          </a:p>
        </p:txBody>
      </p:sp>
      <p:sp>
        <p:nvSpPr>
          <p:cNvPr id="3" name="内容占位符 2"/>
          <p:cNvSpPr>
            <a:spLocks noGrp="1"/>
          </p:cNvSpPr>
          <p:nvPr>
            <p:ph idx="1"/>
          </p:nvPr>
        </p:nvSpPr>
        <p:spPr>
          <a:xfrm>
            <a:off x="633095" y="1677670"/>
            <a:ext cx="5734685" cy="4956175"/>
          </a:xfrm>
        </p:spPr>
        <p:txBody>
          <a:bodyPr/>
          <a:p>
            <a:pPr>
              <a:lnSpc>
                <a:spcPct val="80000"/>
              </a:lnSpc>
            </a:pPr>
            <a:r>
              <a:rPr lang="zh-CN" altLang="en-US">
                <a:solidFill>
                  <a:srgbClr val="FF0000"/>
                </a:solidFill>
              </a:rPr>
              <a:t>建群：</a:t>
            </a:r>
            <a:r>
              <a:rPr lang="zh-CN" altLang="en-US" sz="2800"/>
              <a:t>联络员建立</a:t>
            </a:r>
            <a:r>
              <a:rPr lang="zh-CN" altLang="en-US" sz="2800"/>
              <a:t>QQ群或微信群，人员备注“部门职务+姓名”。 </a:t>
            </a:r>
            <a:r>
              <a:rPr lang="zh-CN" altLang="en-US" sz="2800">
                <a:solidFill>
                  <a:srgbClr val="FF0000"/>
                </a:solidFill>
              </a:rPr>
              <a:t>  </a:t>
            </a:r>
            <a:endParaRPr lang="zh-CN" altLang="en-US" sz="2800">
              <a:solidFill>
                <a:srgbClr val="FF0000"/>
              </a:solidFill>
            </a:endParaRPr>
          </a:p>
          <a:p>
            <a:pPr>
              <a:lnSpc>
                <a:spcPct val="80000"/>
              </a:lnSpc>
            </a:pPr>
            <a:r>
              <a:rPr lang="zh-CN" altLang="en-US">
                <a:solidFill>
                  <a:srgbClr val="FF0000"/>
                </a:solidFill>
              </a:rPr>
              <a:t>首次会议及末次会议：</a:t>
            </a:r>
            <a:r>
              <a:rPr lang="zh-CN" altLang="en-US" sz="2800"/>
              <a:t>工作组将提前将首次会议和末次会议的</a:t>
            </a:r>
            <a:r>
              <a:rPr lang="zh-CN" altLang="en-US" sz="2800" u="sng">
                <a:solidFill>
                  <a:srgbClr val="0070C0"/>
                </a:solidFill>
              </a:rPr>
              <a:t>会议号</a:t>
            </a:r>
            <a:r>
              <a:rPr lang="zh-CN" altLang="en-US" sz="2800"/>
              <a:t>通过微信工作群或专家联络员告知审核专家，审核专家按照审核计划安排的会议时间，通过腾讯会议软件参加会议。</a:t>
            </a:r>
            <a:r>
              <a:rPr lang="zh-CN" altLang="en-US"/>
              <a:t> </a:t>
            </a:r>
            <a:endParaRPr lang="zh-CN" altLang="en-US"/>
          </a:p>
          <a:p>
            <a:pPr>
              <a:lnSpc>
                <a:spcPct val="80000"/>
              </a:lnSpc>
            </a:pPr>
            <a:r>
              <a:rPr lang="zh-CN" altLang="en-US">
                <a:solidFill>
                  <a:srgbClr val="FF0000"/>
                </a:solidFill>
              </a:rPr>
              <a:t>现场审核：</a:t>
            </a:r>
            <a:r>
              <a:rPr lang="zh-CN" altLang="en-US" sz="2800"/>
              <a:t>现场审核期间，学校将用腾讯会议软件进行，审核专家根据审核计划和实际工作安排指示</a:t>
            </a:r>
            <a:r>
              <a:rPr lang="zh-CN" altLang="en-US" sz="2800" u="sng">
                <a:solidFill>
                  <a:srgbClr val="0070C0"/>
                </a:solidFill>
              </a:rPr>
              <a:t>联络员</a:t>
            </a:r>
            <a:r>
              <a:rPr lang="zh-CN" altLang="en-US" sz="2800"/>
              <a:t>邀请相关的受审核部门进入会议。</a:t>
            </a:r>
            <a:r>
              <a:rPr lang="zh-CN" altLang="en-US"/>
              <a:t> </a:t>
            </a:r>
            <a:endParaRPr lang="zh-CN" altLang="en-US"/>
          </a:p>
        </p:txBody>
      </p:sp>
      <p:pic>
        <p:nvPicPr>
          <p:cNvPr id="5" name="图片 -2147482612"/>
          <p:cNvPicPr>
            <a:picLocks noChangeAspect="1"/>
          </p:cNvPicPr>
          <p:nvPr/>
        </p:nvPicPr>
        <p:blipFill>
          <a:blip r:embed="rId2"/>
          <a:stretch>
            <a:fillRect/>
          </a:stretch>
        </p:blipFill>
        <p:spPr>
          <a:xfrm>
            <a:off x="6814185" y="3778250"/>
            <a:ext cx="1953260" cy="285559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内容占位符 2"/>
          <p:cNvSpPr>
            <a:spLocks noGrp="1"/>
          </p:cNvSpPr>
          <p:nvPr>
            <p:ph idx="1"/>
          </p:nvPr>
        </p:nvSpPr>
        <p:spPr>
          <a:xfrm>
            <a:off x="900113" y="1758950"/>
            <a:ext cx="7786687" cy="4191000"/>
          </a:xfrm>
        </p:spPr>
        <p:txBody>
          <a:bodyPr anchor="t"/>
          <a:p>
            <a:r>
              <a:rPr lang="zh-CN" altLang="en-US"/>
              <a:t>“购买食品，认准QS标志。”食品包装上的QS标志，一直被人们视为安全的象征，认为通过生产许可就能够放心食用。</a:t>
            </a:r>
            <a:endParaRPr lang="zh-CN" altLang="en-US"/>
          </a:p>
        </p:txBody>
      </p:sp>
      <p:graphicFrame>
        <p:nvGraphicFramePr>
          <p:cNvPr id="10242" name="对象 4"/>
          <p:cNvGraphicFramePr/>
          <p:nvPr/>
        </p:nvGraphicFramePr>
        <p:xfrm>
          <a:off x="1972945" y="3424555"/>
          <a:ext cx="5483225" cy="3082290"/>
        </p:xfrm>
        <a:graphic>
          <a:graphicData uri="http://schemas.openxmlformats.org/presentationml/2006/ole">
            <mc:AlternateContent xmlns:mc="http://schemas.openxmlformats.org/markup-compatibility/2006">
              <mc:Choice xmlns:v="urn:schemas-microsoft-com:vml" Requires="v">
                <p:oleObj spid="_x0000_s3076" name="" r:id="rId1" imgW="7286625" imgH="4733925" progId="Paint.Picture">
                  <p:embed/>
                </p:oleObj>
              </mc:Choice>
              <mc:Fallback>
                <p:oleObj name="" r:id="rId1" imgW="7286625" imgH="4733925" progId="Paint.Picture">
                  <p:embed/>
                  <p:pic>
                    <p:nvPicPr>
                      <p:cNvPr id="0" name="图片 3075"/>
                      <p:cNvPicPr/>
                      <p:nvPr/>
                    </p:nvPicPr>
                    <p:blipFill>
                      <a:blip r:embed="rId2"/>
                      <a:stretch>
                        <a:fillRect/>
                      </a:stretch>
                    </p:blipFill>
                    <p:spPr>
                      <a:xfrm>
                        <a:off x="1972945" y="3424555"/>
                        <a:ext cx="5483225" cy="3082290"/>
                      </a:xfrm>
                      <a:prstGeom prst="rect">
                        <a:avLst/>
                      </a:prstGeom>
                      <a:noFill/>
                      <a:ln w="38100">
                        <a:noFill/>
                        <a:miter/>
                      </a:ln>
                    </p:spPr>
                  </p:pic>
                </p:oleObj>
              </mc:Fallback>
            </mc:AlternateContent>
          </a:graphicData>
        </a:graphic>
      </p:graphicFrame>
      <p:sp>
        <p:nvSpPr>
          <p:cNvPr id="7" name="文本框 6"/>
          <p:cNvSpPr txBox="1"/>
          <p:nvPr/>
        </p:nvSpPr>
        <p:spPr>
          <a:xfrm>
            <a:off x="944880" y="882015"/>
            <a:ext cx="3675063" cy="645160"/>
          </a:xfrm>
          <a:prstGeom prst="rect">
            <a:avLst/>
          </a:prstGeom>
          <a:noFill/>
        </p:spPr>
        <p:txBody>
          <a:bodyPr wrap="square" rtlCol="0" anchor="t">
            <a:spAutoFit/>
          </a:bodyPr>
          <a:p>
            <a:r>
              <a:rPr lang="zh-CN" altLang="en-US" sz="3600" b="1" noProof="0" dirty="0" smtClean="0">
                <a:solidFill>
                  <a:srgbClr val="FF0000"/>
                </a:solidFill>
                <a:effectLst>
                  <a:outerShdw blurRad="38100" dist="38100" dir="2700000">
                    <a:srgbClr val="000000"/>
                  </a:outerShdw>
                </a:effectLst>
                <a:latin typeface="宋体" panose="02010600030101010101" pitchFamily="2" charset="-122"/>
                <a:ea typeface="宋体" panose="02010600030101010101" pitchFamily="2" charset="-122"/>
                <a:cs typeface="宋体" panose="02010600030101010101" pitchFamily="2" charset="-122"/>
              </a:rPr>
              <a:t>Q</a:t>
            </a:r>
            <a:r>
              <a:rPr lang="zh-CN" altLang="en-US" sz="3600" b="1" noProof="0" dirty="0" smtClean="0">
                <a:solidFill>
                  <a:srgbClr val="FF9900"/>
                </a:solidFill>
                <a:effectLst>
                  <a:outerShdw blurRad="38100" dist="38100" dir="2700000">
                    <a:srgbClr val="000000"/>
                  </a:outerShdw>
                </a:effectLst>
                <a:latin typeface="宋体" panose="02010600030101010101" pitchFamily="2" charset="-122"/>
                <a:ea typeface="宋体" panose="02010600030101010101" pitchFamily="2" charset="-122"/>
                <a:cs typeface="宋体" panose="02010600030101010101" pitchFamily="2" charset="-122"/>
              </a:rPr>
              <a:t>uality </a:t>
            </a:r>
            <a:r>
              <a:rPr lang="zh-CN" altLang="en-US" sz="3600" b="1" noProof="0" dirty="0" smtClean="0">
                <a:solidFill>
                  <a:srgbClr val="FF0000"/>
                </a:solidFill>
                <a:effectLst>
                  <a:outerShdw blurRad="38100" dist="38100" dir="2700000">
                    <a:srgbClr val="000000"/>
                  </a:outerShdw>
                </a:effectLst>
                <a:latin typeface="宋体" panose="02010600030101010101" pitchFamily="2" charset="-122"/>
                <a:ea typeface="宋体" panose="02010600030101010101" pitchFamily="2" charset="-122"/>
                <a:cs typeface="宋体" panose="02010600030101010101" pitchFamily="2" charset="-122"/>
              </a:rPr>
              <a:t>S</a:t>
            </a:r>
            <a:r>
              <a:rPr lang="zh-CN" altLang="en-US" sz="3600" b="1" noProof="0" dirty="0" smtClean="0">
                <a:solidFill>
                  <a:srgbClr val="FF9900"/>
                </a:solidFill>
                <a:effectLst>
                  <a:outerShdw blurRad="38100" dist="38100" dir="2700000">
                    <a:srgbClr val="000000"/>
                  </a:outerShdw>
                </a:effectLst>
                <a:latin typeface="宋体" panose="02010600030101010101" pitchFamily="2" charset="-122"/>
                <a:ea typeface="宋体" panose="02010600030101010101" pitchFamily="2" charset="-122"/>
                <a:cs typeface="宋体" panose="02010600030101010101" pitchFamily="2" charset="-122"/>
              </a:rPr>
              <a:t>afety</a:t>
            </a:r>
            <a:endParaRPr lang="zh-CN" altLang="en-US" noProof="1"/>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24610" y="1985645"/>
            <a:ext cx="6494780" cy="1445260"/>
          </a:xfrm>
        </p:spPr>
        <p:txBody>
          <a:bodyPr/>
          <a:p>
            <a:r>
              <a:rPr lang="zh-CN" altLang="en-US"/>
              <a:t>泉州师范学院航海教育</a:t>
            </a:r>
            <a:br>
              <a:rPr lang="zh-CN" altLang="en-US"/>
            </a:br>
            <a:r>
              <a:rPr lang="zh-CN" altLang="en-US"/>
              <a:t>谢谢各位的关心和支持！</a:t>
            </a:r>
            <a:endParaRPr lang="zh-CN" altLang="en-US"/>
          </a:p>
        </p:txBody>
      </p:sp>
      <p:pic>
        <p:nvPicPr>
          <p:cNvPr id="4" name="内容占位符 3"/>
          <p:cNvPicPr>
            <a:picLocks noChangeAspect="1"/>
          </p:cNvPicPr>
          <p:nvPr>
            <p:ph idx="1"/>
          </p:nvPr>
        </p:nvPicPr>
        <p:blipFill>
          <a:blip r:embed="rId1"/>
          <a:stretch>
            <a:fillRect/>
          </a:stretch>
        </p:blipFill>
        <p:spPr>
          <a:xfrm>
            <a:off x="561975" y="4071620"/>
            <a:ext cx="8252460" cy="25425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1"/>
          <p:cNvSpPr>
            <a:spLocks noGrp="1"/>
          </p:cNvSpPr>
          <p:nvPr>
            <p:ph type="title"/>
          </p:nvPr>
        </p:nvSpPr>
        <p:spPr>
          <a:xfrm>
            <a:off x="897890" y="679450"/>
            <a:ext cx="6019800" cy="908050"/>
          </a:xfrm>
        </p:spPr>
        <p:txBody>
          <a:bodyPr vert="horz" wrap="square" lIns="91440" tIns="45720" rIns="91440" bIns="45720" anchor="ctr"/>
          <a:p>
            <a:pPr marL="0" marR="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国际海事组织-</a:t>
            </a: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rPr>
              <a:t>IMO</a:t>
            </a:r>
            <a:endPar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endParaRPr>
          </a:p>
        </p:txBody>
      </p:sp>
      <p:sp>
        <p:nvSpPr>
          <p:cNvPr id="3" name="内容占位符 2"/>
          <p:cNvSpPr>
            <a:spLocks noGrp="1"/>
          </p:cNvSpPr>
          <p:nvPr>
            <p:ph idx="1"/>
          </p:nvPr>
        </p:nvSpPr>
        <p:spPr>
          <a:xfrm>
            <a:off x="635000" y="1631950"/>
            <a:ext cx="8129588" cy="5130800"/>
          </a:xfrm>
        </p:spPr>
        <p:txBody>
          <a:bodyPr/>
          <a:lstStyle/>
          <a:p>
            <a:pPr marL="342900" marR="0" lvl="0" indent="-342900" algn="l" defTabSz="914400" rtl="0" eaLnBrk="1" fontAlgn="base" latinLnBrk="0" hangingPunct="1">
              <a:lnSpc>
                <a:spcPct val="90000"/>
              </a:lnSpc>
              <a:spcBef>
                <a:spcPts val="0"/>
              </a:spcBef>
              <a:spcAft>
                <a:spcPts val="800"/>
              </a:spcAft>
              <a:buClr>
                <a:schemeClr val="hlink"/>
              </a:buClr>
              <a:buSzPct val="70000"/>
              <a:buFont typeface="Wingdings" panose="05000000000000000000" pitchFamily="2" charset="2"/>
              <a:buChar char="n"/>
              <a:defRPr/>
            </a:pPr>
            <a:r>
              <a:rPr kumimoji="0" lang="zh-CN" altLang="en-US" sz="3200" i="0" u="none" strike="noStrike" kern="1200" cap="none" spc="0" normalizeH="0" baseline="0" noProof="1">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中华人民共和国船员教育和培训质量管理规则规则</a:t>
            </a:r>
            <a:r>
              <a:rPr kumimoji="0" lang="en-US" altLang="zh-CN" sz="3200" i="0" u="none" strike="noStrike" kern="1200" cap="none" spc="0" normalizeH="0" baseline="0" noProof="1"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3200" i="0" u="none" strike="noStrike" kern="1200" cap="none" spc="0" normalizeH="0" baseline="0" noProof="1"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培训</a:t>
            </a:r>
            <a:r>
              <a:rPr kumimoji="0" lang="zh-CN" altLang="en-US" sz="3200" i="0" u="none" strike="noStrike" kern="1200" cap="none" spc="0" normalizeH="0" baseline="0" noProof="1">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机构</a:t>
            </a:r>
            <a:endParaRPr kumimoji="0" lang="zh-CN" altLang="en-US" sz="3200" i="0" u="none" strike="noStrike" kern="1200" cap="none" spc="0" normalizeH="0" baseline="0" noProof="1">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10000"/>
              </a:lnSpc>
              <a:spcBef>
                <a:spcPts val="0"/>
              </a:spcBef>
              <a:spcAft>
                <a:spcPts val="800"/>
              </a:spcAft>
              <a:buClr>
                <a:schemeClr val="hlink"/>
              </a:buClr>
              <a:buSzPct val="70000"/>
              <a:buFont typeface="Wingdings" panose="05000000000000000000" pitchFamily="2" charset="2"/>
              <a:buChar char="n"/>
              <a:defRPr/>
            </a:pPr>
            <a:r>
              <a:rPr kumimoji="0" lang="zh-CN" altLang="en-US" sz="3200" i="0" u="none" strike="noStrike" kern="1200" cap="none" spc="0" normalizeH="0" baseline="0" noProof="1">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中华人民共和国海船船员适任考试、评估和发证规则</a:t>
            </a:r>
            <a:r>
              <a:rPr kumimoji="0" lang="en-US" altLang="zh-CN" sz="3200" i="0" u="none" strike="noStrike" kern="1200" cap="none" spc="0" normalizeH="0" baseline="0" noProof="1"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3200" i="0" u="none" strike="noStrike" kern="1200" cap="none" spc="0" normalizeH="0" baseline="0" noProof="1"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主管机关</a:t>
            </a:r>
            <a:r>
              <a:rPr kumimoji="0" lang="zh-CN" altLang="en-US" sz="3200" i="0" u="none" strike="noStrike" kern="1200" cap="none" spc="0" normalizeH="0" baseline="0" noProof="1">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海事局</a:t>
            </a:r>
            <a:endParaRPr kumimoji="0" lang="zh-CN" altLang="en-US" sz="3200" i="0" u="none" strike="noStrike" kern="1200" cap="none" spc="0" normalizeH="0" baseline="0" noProof="1">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10000"/>
              </a:lnSpc>
              <a:spcBef>
                <a:spcPts val="0"/>
              </a:spcBef>
              <a:spcAft>
                <a:spcPts val="800"/>
              </a:spcAft>
              <a:buClr>
                <a:schemeClr val="hlink"/>
              </a:buClr>
              <a:buSzPct val="70000"/>
              <a:buFont typeface="Wingdings" panose="05000000000000000000" pitchFamily="2" charset="2"/>
              <a:buChar char="n"/>
              <a:defRPr/>
            </a:pPr>
            <a:r>
              <a:rPr kumimoji="0" lang="zh-CN" altLang="en-US" sz="3200" i="0" u="none" strike="noStrike" kern="1200" cap="none" spc="0" normalizeH="0" baseline="0" noProof="1">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国际船舶安全营运和防止污染管理规则</a:t>
            </a:r>
            <a:r>
              <a:rPr kumimoji="0" lang="en-US" altLang="zh-CN" sz="3200" i="0" u="none" strike="noStrike" kern="1200" cap="none" spc="0" normalizeH="0" baseline="0" noProof="1">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-ISM-</a:t>
            </a:r>
            <a:r>
              <a:rPr kumimoji="0" lang="en-US" altLang="zh-CN" sz="3200" i="0" u="none" strike="noStrike" kern="1200" cap="none" spc="0" normalizeH="0" baseline="0" noProof="1"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3200" i="0" u="none" strike="noStrike" kern="1200" cap="none" spc="0" normalizeH="0" baseline="0" noProof="1"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航运</a:t>
            </a:r>
            <a:r>
              <a:rPr kumimoji="0" lang="zh-CN" altLang="en-US" sz="3200" i="0" u="none" strike="noStrike" kern="1200" cap="none" spc="0" normalizeH="0" baseline="0" noProof="1">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企业</a:t>
            </a:r>
            <a:endParaRPr kumimoji="0" lang="zh-CN" altLang="en-US" sz="3200" i="0" u="none" strike="noStrike" kern="1200" cap="none" spc="0" normalizeH="0" baseline="0" noProof="1">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10000"/>
              </a:lnSpc>
              <a:spcBef>
                <a:spcPts val="0"/>
              </a:spcBef>
              <a:spcAft>
                <a:spcPts val="800"/>
              </a:spcAft>
              <a:buClr>
                <a:schemeClr val="hlink"/>
              </a:buClr>
              <a:buSzPct val="70000"/>
              <a:buFont typeface="Wingdings" panose="05000000000000000000" pitchFamily="2" charset="2"/>
              <a:buChar char="n"/>
              <a:defRPr/>
            </a:pPr>
            <a:r>
              <a:rPr kumimoji="0" lang="zh-CN" altLang="en-US" sz="3200" i="0" u="none" strike="noStrike" kern="1200" cap="none" spc="0" normalizeH="0" baseline="0" noProof="1">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国际标准化组织</a:t>
            </a:r>
            <a:r>
              <a:rPr kumimoji="0" lang="en-US" altLang="zh-CN" sz="3200" i="0" u="none" strike="noStrike" kern="1200" cap="none" spc="0" normalizeH="0" baseline="0" noProof="1">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-ISO</a:t>
            </a:r>
            <a:r>
              <a:rPr kumimoji="0" lang="zh-CN" altLang="en-US" sz="3200" i="0" u="none" strike="noStrike" kern="1200" cap="none" spc="0" normalizeH="0" baseline="0" noProof="1">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，ISO</a:t>
            </a:r>
            <a:r>
              <a:rPr kumimoji="0" lang="zh-CN" altLang="en-US" sz="3200" i="0" u="none" strike="noStrike" kern="1200" cap="none" spc="0" normalizeH="0" baseline="0" noProof="1"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900</a:t>
            </a:r>
            <a:r>
              <a:rPr kumimoji="0" lang="en-US" altLang="zh-CN" sz="3200" i="0" u="none" strike="noStrike" kern="1200" cap="none" spc="0" normalizeH="0" baseline="0" noProof="1"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3200" i="0" u="none" strike="noStrike" kern="1200" cap="none" spc="0" normalizeH="0" baseline="0" noProof="1"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标准</a:t>
            </a:r>
            <a:r>
              <a:rPr kumimoji="0" lang="zh-CN" altLang="en-US" sz="3200" i="0" u="none" strike="noStrike" kern="1200" cap="none" spc="0" normalizeH="0" baseline="0" noProof="1">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明确了质量管理和质量保证体系，适用于生产型及服务型企事业单位</a:t>
            </a:r>
            <a:r>
              <a:rPr kumimoji="0" lang="zh-CN" altLang="en-US" sz="3200" i="0" u="none" strike="noStrike" kern="1200" cap="none" spc="0" normalizeH="0" baseline="0" noProof="1" smtClean="0">
                <a:ln>
                  <a:noFill/>
                </a:ln>
                <a:solidFill>
                  <a:srgbClr val="00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3200" i="0" u="none" strike="noStrike" kern="1200" cap="none" spc="0" normalizeH="0" baseline="0" noProof="1"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高校的</a:t>
            </a:r>
            <a:r>
              <a:rPr kumimoji="0" lang="en-US" altLang="zh-CN" sz="3200" i="0" u="none" strike="noStrike" kern="1200" cap="none" spc="0" normalizeH="0" baseline="0" noProof="1"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DNV</a:t>
            </a:r>
            <a:r>
              <a:rPr kumimoji="0" lang="zh-CN" altLang="en-US" sz="3200" i="0" u="none" strike="noStrike" kern="1200" cap="none" spc="0" normalizeH="0" baseline="0" noProof="1"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认证。</a:t>
            </a:r>
            <a:endParaRPr kumimoji="0" lang="zh-CN" altLang="en-US" sz="3200" i="0" u="none" strike="noStrike" kern="1200" cap="none" spc="0" normalizeH="0" baseline="0" noProof="1" smtClean="0">
              <a:ln>
                <a:noFill/>
              </a:ln>
              <a:solidFill>
                <a:srgbClr val="FF00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5361"/>
          <p:cNvSpPr>
            <a:spLocks noGrp="1" noRot="1"/>
          </p:cNvSpPr>
          <p:nvPr>
            <p:ph type="title"/>
          </p:nvPr>
        </p:nvSpPr>
        <p:spPr>
          <a:xfrm>
            <a:off x="889000" y="681355"/>
            <a:ext cx="2827020" cy="934720"/>
          </a:xfrm>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rPr>
              <a:t>STCW</a:t>
            </a: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宋体" panose="02010600030101010101" pitchFamily="2" charset="-122"/>
              </a:rPr>
              <a:t>公约</a:t>
            </a:r>
            <a:endParaRPr kumimoji="0" lang="en-US" altLang="zh-CN" sz="4000" b="1" i="0" u="none" strike="noStrike" kern="1200" cap="none" spc="0" normalizeH="0" baseline="0" noProof="1">
              <a:ln>
                <a:noFill/>
              </a:ln>
              <a:solidFill>
                <a:srgbClr val="FF9900"/>
              </a:solidFill>
              <a:effectLst>
                <a:outerShdw blurRad="38100" dist="38100" dir="2700000">
                  <a:srgbClr val="000000"/>
                </a:outerShdw>
              </a:effectLst>
              <a:uLnTx/>
              <a:uFillTx/>
              <a:latin typeface="+mj-lt"/>
              <a:ea typeface="+mj-ea"/>
              <a:cs typeface="+mj-cs"/>
            </a:endParaRPr>
          </a:p>
        </p:txBody>
      </p:sp>
      <p:sp>
        <p:nvSpPr>
          <p:cNvPr id="15363" name="文本占位符 15362"/>
          <p:cNvSpPr>
            <a:spLocks noGrp="1"/>
          </p:cNvSpPr>
          <p:nvPr>
            <p:ph idx="1"/>
          </p:nvPr>
        </p:nvSpPr>
        <p:spPr>
          <a:xfrm>
            <a:off x="635000" y="1715135"/>
            <a:ext cx="8051800" cy="4914900"/>
          </a:xfrm>
        </p:spPr>
        <p:txBody>
          <a:bodyPr/>
          <a:lstStyle/>
          <a:p>
            <a:pPr marL="342900" marR="0" lvl="0" indent="-342900" algn="l" defTabSz="914400" rtl="0" eaLnBrk="1" fontAlgn="base" latinLnBrk="0" hangingPunct="1">
              <a:lnSpc>
                <a:spcPct val="130000"/>
              </a:lnSpc>
              <a:spcBef>
                <a:spcPts val="0"/>
              </a:spcBef>
              <a:spcAft>
                <a:spcPts val="110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1">
                <a:ln>
                  <a:noFill/>
                </a:ln>
                <a:solidFill>
                  <a:srgbClr val="FF0000"/>
                </a:solidFill>
                <a:effectLst>
                  <a:outerShdw blurRad="38100" dist="38100" dir="2700000">
                    <a:srgbClr val="000000"/>
                  </a:outerShdw>
                </a:effectLst>
                <a:uLnTx/>
                <a:uFillTx/>
                <a:ea typeface="宋体" panose="02010600030101010101" pitchFamily="2" charset="-122"/>
                <a:cs typeface="+mn-lt"/>
              </a:rPr>
              <a:t>STCW</a:t>
            </a:r>
            <a:r>
              <a:rPr kumimoji="0" lang="zh-CN" altLang="en-US" sz="2800" i="0" u="none" strike="noStrike" kern="1200" cap="none" spc="0" normalizeH="0" baseline="0" noProof="1">
                <a:ln>
                  <a:noFill/>
                </a:ln>
                <a:solidFill>
                  <a:schemeClr val="tx1"/>
                </a:solidFill>
                <a:effectLst>
                  <a:outerShdw blurRad="38100" dist="38100" dir="2700000">
                    <a:srgbClr val="000000"/>
                  </a:outerShdw>
                </a:effectLst>
                <a:uLnTx/>
                <a:uFillTx/>
                <a:ea typeface="宋体" panose="02010600030101010101" pitchFamily="2" charset="-122"/>
                <a:cs typeface="+mn-lt"/>
              </a:rPr>
              <a:t>公约，即海员培训、发证和值班标准国际公约（ International  Convention  on  </a:t>
            </a:r>
            <a:r>
              <a:rPr kumimoji="0" lang="zh-CN" altLang="en-US" sz="2800" i="0" strike="noStrike" kern="1200" cap="none" spc="0" normalizeH="0" baseline="0" noProof="1">
                <a:ln>
                  <a:noFill/>
                </a:ln>
                <a:solidFill>
                  <a:srgbClr val="FF0000"/>
                </a:solidFill>
                <a:effectLst>
                  <a:outerShdw blurRad="38100" dist="38100" dir="2700000">
                    <a:srgbClr val="000000"/>
                  </a:outerShdw>
                </a:effectLst>
                <a:uLnTx/>
                <a:uFillTx/>
                <a:ea typeface="宋体" panose="02010600030101010101" pitchFamily="2" charset="-122"/>
                <a:cs typeface="+mn-lt"/>
              </a:rPr>
              <a:t>S</a:t>
            </a:r>
            <a:r>
              <a:rPr kumimoji="0" lang="zh-CN" altLang="en-US" sz="2800" i="0" strike="noStrike" kern="1200" cap="none" spc="0" normalizeH="0" baseline="0" noProof="1">
                <a:ln>
                  <a:noFill/>
                </a:ln>
                <a:solidFill>
                  <a:schemeClr val="tx1"/>
                </a:solidFill>
                <a:effectLst>
                  <a:outerShdw blurRad="38100" dist="38100" dir="2700000">
                    <a:srgbClr val="000000"/>
                  </a:outerShdw>
                </a:effectLst>
                <a:uLnTx/>
                <a:uFillTx/>
                <a:ea typeface="宋体" panose="02010600030101010101" pitchFamily="2" charset="-122"/>
                <a:cs typeface="+mn-lt"/>
              </a:rPr>
              <a:t>tandards  of  </a:t>
            </a:r>
            <a:r>
              <a:rPr kumimoji="0" lang="zh-CN" altLang="en-US" sz="2800" i="0" strike="noStrike" kern="1200" cap="none" spc="0" normalizeH="0" baseline="0" noProof="1">
                <a:ln>
                  <a:noFill/>
                </a:ln>
                <a:solidFill>
                  <a:srgbClr val="FF0000"/>
                </a:solidFill>
                <a:effectLst>
                  <a:outerShdw blurRad="38100" dist="38100" dir="2700000">
                    <a:srgbClr val="000000"/>
                  </a:outerShdw>
                </a:effectLst>
                <a:uLnTx/>
                <a:uFillTx/>
                <a:ea typeface="宋体" panose="02010600030101010101" pitchFamily="2" charset="-122"/>
                <a:cs typeface="+mn-lt"/>
              </a:rPr>
              <a:t>T</a:t>
            </a:r>
            <a:r>
              <a:rPr kumimoji="0" lang="zh-CN" altLang="en-US" sz="2800" i="0" strike="noStrike" kern="1200" cap="none" spc="0" normalizeH="0" baseline="0" noProof="1">
                <a:ln>
                  <a:noFill/>
                </a:ln>
                <a:solidFill>
                  <a:schemeClr val="tx1"/>
                </a:solidFill>
                <a:effectLst>
                  <a:outerShdw blurRad="38100" dist="38100" dir="2700000">
                    <a:srgbClr val="000000"/>
                  </a:outerShdw>
                </a:effectLst>
                <a:uLnTx/>
                <a:uFillTx/>
                <a:ea typeface="宋体" panose="02010600030101010101" pitchFamily="2" charset="-122"/>
                <a:cs typeface="+mn-lt"/>
              </a:rPr>
              <a:t>raining,  </a:t>
            </a:r>
            <a:r>
              <a:rPr kumimoji="0" lang="zh-CN" altLang="en-US" sz="2800" i="0" strike="noStrike" kern="1200" cap="none" spc="0" normalizeH="0" baseline="0" noProof="1">
                <a:ln>
                  <a:noFill/>
                </a:ln>
                <a:solidFill>
                  <a:srgbClr val="FF0000"/>
                </a:solidFill>
                <a:effectLst>
                  <a:outerShdw blurRad="38100" dist="38100" dir="2700000">
                    <a:srgbClr val="000000"/>
                  </a:outerShdw>
                </a:effectLst>
                <a:uLnTx/>
                <a:uFillTx/>
                <a:ea typeface="宋体" panose="02010600030101010101" pitchFamily="2" charset="-122"/>
                <a:cs typeface="+mn-lt"/>
              </a:rPr>
              <a:t>C</a:t>
            </a:r>
            <a:r>
              <a:rPr kumimoji="0" lang="zh-CN" altLang="en-US" sz="2800" i="0" strike="noStrike" kern="1200" cap="none" spc="0" normalizeH="0" baseline="0" noProof="1">
                <a:ln>
                  <a:noFill/>
                </a:ln>
                <a:solidFill>
                  <a:schemeClr val="tx1"/>
                </a:solidFill>
                <a:effectLst>
                  <a:outerShdw blurRad="38100" dist="38100" dir="2700000">
                    <a:srgbClr val="000000"/>
                  </a:outerShdw>
                </a:effectLst>
                <a:uLnTx/>
                <a:uFillTx/>
                <a:ea typeface="宋体" panose="02010600030101010101" pitchFamily="2" charset="-122"/>
                <a:cs typeface="+mn-lt"/>
              </a:rPr>
              <a:t>ertification  and  </a:t>
            </a:r>
            <a:r>
              <a:rPr kumimoji="0" lang="zh-CN" altLang="en-US" sz="2800" i="0" strike="noStrike" kern="1200" cap="none" spc="0" normalizeH="0" baseline="0" noProof="1">
                <a:ln>
                  <a:noFill/>
                </a:ln>
                <a:solidFill>
                  <a:srgbClr val="FF0000"/>
                </a:solidFill>
                <a:effectLst>
                  <a:outerShdw blurRad="38100" dist="38100" dir="2700000">
                    <a:srgbClr val="000000"/>
                  </a:outerShdw>
                </a:effectLst>
                <a:uLnTx/>
                <a:uFillTx/>
                <a:ea typeface="宋体" panose="02010600030101010101" pitchFamily="2" charset="-122"/>
                <a:cs typeface="+mn-lt"/>
              </a:rPr>
              <a:t>W</a:t>
            </a:r>
            <a:r>
              <a:rPr kumimoji="0" lang="zh-CN" altLang="en-US" sz="2800" i="0" strike="noStrike" kern="1200" cap="none" spc="0" normalizeH="0" baseline="0" noProof="1">
                <a:ln>
                  <a:noFill/>
                </a:ln>
                <a:solidFill>
                  <a:schemeClr val="tx1"/>
                </a:solidFill>
                <a:effectLst>
                  <a:outerShdw blurRad="38100" dist="38100" dir="2700000">
                    <a:srgbClr val="000000"/>
                  </a:outerShdw>
                </a:effectLst>
                <a:uLnTx/>
                <a:uFillTx/>
                <a:ea typeface="宋体" panose="02010600030101010101" pitchFamily="2" charset="-122"/>
                <a:cs typeface="+mn-lt"/>
              </a:rPr>
              <a:t>atchkeeping  </a:t>
            </a:r>
            <a:r>
              <a:rPr kumimoji="0" lang="zh-CN" altLang="en-US" sz="2800" i="0" u="none" strike="noStrike" kern="1200" cap="none" spc="0" normalizeH="0" baseline="0" noProof="1">
                <a:ln>
                  <a:noFill/>
                </a:ln>
                <a:solidFill>
                  <a:schemeClr val="tx1"/>
                </a:solidFill>
                <a:effectLst>
                  <a:outerShdw blurRad="38100" dist="38100" dir="2700000">
                    <a:srgbClr val="000000"/>
                  </a:outerShdw>
                </a:effectLst>
                <a:uLnTx/>
                <a:uFillTx/>
                <a:ea typeface="宋体" panose="02010600030101010101" pitchFamily="2" charset="-122"/>
                <a:cs typeface="+mn-lt"/>
              </a:rPr>
              <a:t>for  Seafarers </a:t>
            </a:r>
            <a:r>
              <a:rPr kumimoji="0" lang="zh-CN" altLang="en-US" sz="2800" i="0" u="none" strike="noStrike" kern="1200" cap="none" spc="0" normalizeH="0" baseline="0" noProof="1" smtClean="0">
                <a:ln>
                  <a:noFill/>
                </a:ln>
                <a:solidFill>
                  <a:schemeClr val="tx1"/>
                </a:solidFill>
                <a:effectLst>
                  <a:outerShdw blurRad="38100" dist="38100" dir="2700000">
                    <a:srgbClr val="000000"/>
                  </a:outerShdw>
                </a:effectLst>
                <a:uLnTx/>
                <a:uFillTx/>
                <a:ea typeface="宋体" panose="02010600030101010101" pitchFamily="2" charset="-122"/>
                <a:cs typeface="+mn-lt"/>
              </a:rPr>
              <a:t>）（</a:t>
            </a:r>
            <a:r>
              <a:rPr kumimoji="0" lang="en-US" altLang="zh-CN" sz="2800" i="0" u="none" strike="noStrike" kern="1200" cap="none" spc="0" normalizeH="0" baseline="0" noProof="1" smtClean="0">
                <a:ln>
                  <a:noFill/>
                </a:ln>
                <a:solidFill>
                  <a:srgbClr val="FF9900"/>
                </a:solidFill>
                <a:effectLst>
                  <a:outerShdw blurRad="38100" dist="38100" dir="2700000">
                    <a:srgbClr val="000000"/>
                  </a:outerShdw>
                </a:effectLst>
                <a:uLnTx/>
                <a:uFillTx/>
                <a:ea typeface="宋体" panose="02010600030101010101" pitchFamily="2" charset="-122"/>
                <a:cs typeface="+mn-lt"/>
              </a:rPr>
              <a:t>78/95</a:t>
            </a:r>
            <a:r>
              <a:rPr kumimoji="0" lang="zh-CN" altLang="en-US" sz="2800" i="0" u="none" strike="noStrike" kern="1200" cap="none" spc="0" normalizeH="0" baseline="0" noProof="1" smtClean="0">
                <a:ln>
                  <a:noFill/>
                </a:ln>
                <a:solidFill>
                  <a:srgbClr val="FF9900"/>
                </a:solidFill>
                <a:effectLst>
                  <a:outerShdw blurRad="38100" dist="38100" dir="2700000">
                    <a:srgbClr val="000000"/>
                  </a:outerShdw>
                </a:effectLst>
                <a:uLnTx/>
                <a:uFillTx/>
                <a:ea typeface="宋体" panose="02010600030101010101" pitchFamily="2" charset="-122"/>
                <a:cs typeface="+mn-lt"/>
              </a:rPr>
              <a:t>修正、</a:t>
            </a:r>
            <a:r>
              <a:rPr kumimoji="0" lang="en-US" altLang="zh-CN" sz="2800" i="0" u="none" strike="noStrike" kern="1200" cap="none" spc="0" normalizeH="0" baseline="0" noProof="1" smtClean="0">
                <a:ln>
                  <a:noFill/>
                </a:ln>
                <a:solidFill>
                  <a:srgbClr val="FF9900"/>
                </a:solidFill>
                <a:effectLst>
                  <a:outerShdw blurRad="38100" dist="38100" dir="2700000">
                    <a:srgbClr val="000000"/>
                  </a:outerShdw>
                </a:effectLst>
                <a:uLnTx/>
                <a:uFillTx/>
                <a:ea typeface="宋体" panose="02010600030101010101" pitchFamily="2" charset="-122"/>
                <a:cs typeface="+mn-lt"/>
              </a:rPr>
              <a:t>2010</a:t>
            </a:r>
            <a:r>
              <a:rPr kumimoji="0" lang="zh-CN" altLang="en-US" sz="2800" i="0" u="none" strike="noStrike" kern="1200" cap="none" spc="0" normalizeH="0" baseline="0" noProof="1" smtClean="0">
                <a:ln>
                  <a:noFill/>
                </a:ln>
                <a:solidFill>
                  <a:srgbClr val="FF9900"/>
                </a:solidFill>
                <a:effectLst>
                  <a:outerShdw blurRad="38100" dist="38100" dir="2700000">
                    <a:srgbClr val="000000"/>
                  </a:outerShdw>
                </a:effectLst>
                <a:uLnTx/>
                <a:uFillTx/>
                <a:ea typeface="宋体" panose="02010600030101010101" pitchFamily="2" charset="-122"/>
                <a:cs typeface="+mn-lt"/>
              </a:rPr>
              <a:t>马尼拉修正</a:t>
            </a:r>
            <a:r>
              <a:rPr kumimoji="0" lang="zh-CN" altLang="en-US" sz="2800" i="0" u="none" strike="noStrike" kern="1200" cap="none" spc="0" normalizeH="0" baseline="0" noProof="1" smtClean="0">
                <a:ln>
                  <a:noFill/>
                </a:ln>
                <a:solidFill>
                  <a:schemeClr val="tx1"/>
                </a:solidFill>
                <a:effectLst>
                  <a:outerShdw blurRad="38100" dist="38100" dir="2700000">
                    <a:srgbClr val="000000"/>
                  </a:outerShdw>
                </a:effectLst>
                <a:uLnTx/>
                <a:uFillTx/>
                <a:ea typeface="宋体" panose="02010600030101010101" pitchFamily="2" charset="-122"/>
                <a:cs typeface="+mn-lt"/>
              </a:rPr>
              <a:t>）</a:t>
            </a:r>
            <a:endParaRPr kumimoji="0" lang="zh-CN" altLang="en-US" sz="2800" i="0" u="none" strike="noStrike" kern="1200" cap="none" spc="0" normalizeH="0" baseline="0" noProof="1">
              <a:ln>
                <a:noFill/>
              </a:ln>
              <a:solidFill>
                <a:schemeClr val="tx1"/>
              </a:solidFill>
              <a:effectLst>
                <a:outerShdw blurRad="38100" dist="38100" dir="2700000">
                  <a:srgbClr val="000000"/>
                </a:outerShdw>
              </a:effectLst>
              <a:uLnTx/>
              <a:uFillTx/>
              <a:ea typeface="宋体" panose="02010600030101010101" pitchFamily="2" charset="-122"/>
              <a:cs typeface="+mn-lt"/>
            </a:endParaRPr>
          </a:p>
          <a:p>
            <a:pPr marL="342900" marR="0" lvl="0" indent="-342900" algn="l" defTabSz="914400" rtl="0" eaLnBrk="1" fontAlgn="base" latinLnBrk="0" hangingPunct="1">
              <a:lnSpc>
                <a:spcPct val="110000"/>
              </a:lnSpc>
              <a:spcBef>
                <a:spcPts val="0"/>
              </a:spcBef>
              <a:spcAft>
                <a:spcPts val="1100"/>
              </a:spcAft>
              <a:buClr>
                <a:schemeClr val="hlink"/>
              </a:buClr>
              <a:buSzPct val="70000"/>
              <a:buFont typeface="Wingdings" panose="05000000000000000000" pitchFamily="2" charset="2"/>
              <a:buChar char="n"/>
              <a:defRPr/>
            </a:pPr>
            <a:r>
              <a:rPr kumimoji="0" lang="zh-CN" altLang="en-US" sz="2800" i="0" u="none" strike="noStrike" kern="1200" cap="none" spc="0" normalizeH="0" baseline="0" noProof="1">
                <a:ln>
                  <a:noFill/>
                </a:ln>
                <a:solidFill>
                  <a:schemeClr val="tx1"/>
                </a:solidFill>
                <a:effectLst>
                  <a:outerShdw blurRad="38100" dist="38100" dir="2700000">
                    <a:srgbClr val="000000"/>
                  </a:outerShdw>
                </a:effectLst>
                <a:uLnTx/>
                <a:uFillTx/>
                <a:ea typeface="宋体" panose="02010600030101010101" pitchFamily="2" charset="-122"/>
                <a:cs typeface="+mn-lt"/>
              </a:rPr>
              <a:t>STCW公约主要用于控制船员职业技术素质和值班行为，公约的实施对促进各缔约国海员素质的提高，在全球范围内保障</a:t>
            </a:r>
            <a:r>
              <a:rPr kumimoji="0" lang="zh-CN" altLang="en-US" sz="2800" i="0" u="none" strike="noStrike" kern="1200" cap="none" spc="0" normalizeH="0" baseline="0" noProof="1">
                <a:ln>
                  <a:noFill/>
                </a:ln>
                <a:solidFill>
                  <a:srgbClr val="002060"/>
                </a:solidFill>
                <a:effectLst>
                  <a:outerShdw blurRad="38100" dist="38100" dir="2700000">
                    <a:srgbClr val="000000"/>
                  </a:outerShdw>
                </a:effectLst>
                <a:uLnTx/>
                <a:uFillTx/>
                <a:ea typeface="宋体" panose="02010600030101010101" pitchFamily="2" charset="-122"/>
                <a:cs typeface="+mn-lt"/>
              </a:rPr>
              <a:t>海上人命、财产的安全和保护海洋环境</a:t>
            </a:r>
            <a:r>
              <a:rPr kumimoji="0" lang="zh-CN" altLang="en-US" sz="2800" i="0" u="none" strike="noStrike" kern="1200" cap="none" spc="0" normalizeH="0" baseline="0" noProof="1">
                <a:ln>
                  <a:noFill/>
                </a:ln>
                <a:solidFill>
                  <a:schemeClr val="tx1"/>
                </a:solidFill>
                <a:effectLst>
                  <a:outerShdw blurRad="38100" dist="38100" dir="2700000">
                    <a:srgbClr val="000000"/>
                  </a:outerShdw>
                </a:effectLst>
                <a:uLnTx/>
                <a:uFillTx/>
                <a:ea typeface="宋体" panose="02010600030101010101" pitchFamily="2" charset="-122"/>
                <a:cs typeface="+mn-lt"/>
              </a:rPr>
              <a:t>，有效地控制</a:t>
            </a:r>
            <a:r>
              <a:rPr kumimoji="0" lang="zh-CN" altLang="en-US" sz="2800" i="0" u="none" strike="noStrike" kern="1200" cap="none" spc="0" normalizeH="0" baseline="0" noProof="1">
                <a:ln>
                  <a:noFill/>
                </a:ln>
                <a:solidFill>
                  <a:srgbClr val="FF0000"/>
                </a:solidFill>
                <a:effectLst>
                  <a:outerShdw blurRad="38100" dist="38100" dir="2700000">
                    <a:srgbClr val="000000"/>
                  </a:outerShdw>
                </a:effectLst>
                <a:uLnTx/>
                <a:uFillTx/>
                <a:ea typeface="宋体" panose="02010600030101010101" pitchFamily="2" charset="-122"/>
                <a:cs typeface="+mn-lt"/>
              </a:rPr>
              <a:t>人为因素</a:t>
            </a:r>
            <a:r>
              <a:rPr kumimoji="0" lang="zh-CN" altLang="en-US" sz="2800" i="0" u="none" strike="noStrike" kern="1200" cap="none" spc="0" normalizeH="0" baseline="0" noProof="1">
                <a:ln>
                  <a:noFill/>
                </a:ln>
                <a:solidFill>
                  <a:schemeClr val="tx1"/>
                </a:solidFill>
                <a:effectLst>
                  <a:outerShdw blurRad="38100" dist="38100" dir="2700000">
                    <a:srgbClr val="000000"/>
                  </a:outerShdw>
                </a:effectLst>
                <a:uLnTx/>
                <a:uFillTx/>
                <a:ea typeface="宋体" panose="02010600030101010101" pitchFamily="2" charset="-122"/>
                <a:cs typeface="+mn-lt"/>
              </a:rPr>
              <a:t>对海难事故的影响，起到积极的作用。</a:t>
            </a:r>
            <a:endParaRPr kumimoji="0" lang="en-US" altLang="zh-CN" sz="2800" i="0" u="none" strike="noStrike" kern="1200" cap="none" spc="0" normalizeH="0" baseline="0" noProof="1">
              <a:ln>
                <a:noFill/>
              </a:ln>
              <a:solidFill>
                <a:schemeClr val="tx1"/>
              </a:solidFill>
              <a:effectLst>
                <a:outerShdw blurRad="38100" dist="38100" dir="2700000">
                  <a:srgbClr val="000000"/>
                </a:outerShdw>
              </a:effectLst>
              <a:uLnTx/>
              <a:uFillTx/>
              <a:ea typeface="宋体" panose="02010600030101010101" pitchFamily="2" charset="-122"/>
              <a:cs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77900" y="681990"/>
            <a:ext cx="5212080" cy="913765"/>
          </a:xfrm>
        </p:spPr>
        <p:txBody>
          <a:bodyPr/>
          <a:p>
            <a:pPr marL="0" marR="0" indent="0" algn="l" defTabSz="914400" rtl="0" eaLnBrk="1" fontAlgn="base" latinLnBrk="0" hangingPunct="1">
              <a:lnSpc>
                <a:spcPct val="100000"/>
              </a:lnSpc>
              <a:spcBef>
                <a:spcPct val="0"/>
              </a:spcBef>
              <a:spcAft>
                <a:spcPct val="0"/>
              </a:spcAft>
              <a:buClrTx/>
              <a:buSzTx/>
              <a:buFontTx/>
              <a:buNone/>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sym typeface="+mn-ea"/>
              </a:rPr>
              <a:t>SOLAS74公约</a:t>
            </a:r>
            <a:endParaRPr kumimoji="0" lang="zh-CN" altLang="en-US" sz="4400" b="1" i="0" u="none" strike="noStrike" kern="1200" cap="none" spc="0" normalizeH="0" baseline="0" noProof="1">
              <a:solidFill>
                <a:schemeClr val="tx2"/>
              </a:solidFill>
              <a:latin typeface="+mj-lt"/>
              <a:ea typeface="+mj-ea"/>
              <a:cs typeface="+mj-cs"/>
            </a:endParaRPr>
          </a:p>
        </p:txBody>
      </p:sp>
      <p:sp>
        <p:nvSpPr>
          <p:cNvPr id="3" name="内容占位符 2"/>
          <p:cNvSpPr>
            <a:spLocks noGrp="1"/>
          </p:cNvSpPr>
          <p:nvPr>
            <p:ph idx="1"/>
          </p:nvPr>
        </p:nvSpPr>
        <p:spPr>
          <a:xfrm>
            <a:off x="800100" y="1692275"/>
            <a:ext cx="7885113" cy="4813300"/>
          </a:xfrm>
        </p:spPr>
        <p:txBody>
          <a:bodyPr/>
          <a:p>
            <a:pPr marL="342900" marR="0" lvl="0" indent="-342900" algn="ctr" defTabSz="914400" rtl="0" eaLnBrk="0" fontAlgn="base" latinLnBrk="0" hangingPunct="0">
              <a:lnSpc>
                <a:spcPct val="150000"/>
              </a:lnSpc>
              <a:spcBef>
                <a:spcPct val="20000"/>
              </a:spcBef>
              <a:spcAft>
                <a:spcPct val="0"/>
              </a:spcAft>
              <a:buClr>
                <a:schemeClr val="hlink"/>
              </a:buClr>
              <a:buSzPct val="70000"/>
              <a:buFont typeface="Wingdings" panose="05000000000000000000" pitchFamily="2" charset="2"/>
              <a:buNone/>
              <a:defRPr/>
            </a:pPr>
            <a:r>
              <a:rPr kumimoji="0" lang="en-US" altLang="zh-CN"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The  </a:t>
            </a:r>
            <a:r>
              <a:rPr kumimoji="0" lang="en-US" altLang="zh-CN" sz="2800" i="0" u="none" strike="noStrike" kern="1200" cap="none" spc="0" normalizeH="0" baseline="0" noProof="0" dirty="0">
                <a:ln>
                  <a:noFill/>
                </a:ln>
                <a:solidFill>
                  <a:schemeClr val="tx1"/>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International  Convention  For  </a:t>
            </a:r>
            <a:r>
              <a:rPr kumimoji="0" lang="en-US" altLang="zh-CN"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The  </a:t>
            </a:r>
            <a:r>
              <a:rPr kumimoji="0" lang="en-US" altLang="zh-CN" sz="28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S</a:t>
            </a:r>
            <a:r>
              <a:rPr kumimoji="0" lang="en-US" altLang="zh-CN"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afety </a:t>
            </a:r>
            <a:r>
              <a:rPr kumimoji="0" lang="en-US" altLang="zh-CN" sz="2800" i="0" u="none" strike="noStrike" kern="1200" cap="none" spc="0" normalizeH="0" baseline="0" noProof="0" dirty="0">
                <a:ln>
                  <a:noFill/>
                </a:ln>
                <a:solidFill>
                  <a:srgbClr val="FF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O</a:t>
            </a:r>
            <a:r>
              <a:rPr kumimoji="0" lang="en-US" altLang="zh-CN" sz="2800" i="0" u="none" strike="noStrike" kern="1200" cap="none" spc="0" normalizeH="0" baseline="0" noProof="0" dirty="0">
                <a:ln>
                  <a:noFill/>
                </a:ln>
                <a:solidFill>
                  <a:schemeClr val="tx1"/>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f  </a:t>
            </a:r>
            <a:r>
              <a:rPr kumimoji="0" lang="en-US" altLang="zh-CN" sz="2800" i="0" u="none" strike="noStrike" kern="1200" cap="none" spc="0" normalizeH="0" baseline="0" noProof="0" dirty="0">
                <a:ln>
                  <a:noFill/>
                </a:ln>
                <a:solidFill>
                  <a:srgbClr val="FF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L</a:t>
            </a:r>
            <a:r>
              <a:rPr kumimoji="0" lang="en-US" altLang="zh-CN" sz="2800" i="0" u="none" strike="noStrike" kern="1200" cap="none" spc="0" normalizeH="0" baseline="0" noProof="0" dirty="0">
                <a:ln>
                  <a:noFill/>
                </a:ln>
                <a:solidFill>
                  <a:schemeClr val="tx1"/>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ife  </a:t>
            </a:r>
            <a:r>
              <a:rPr kumimoji="0" lang="en-US" altLang="zh-CN" sz="2800" i="0" u="none" strike="noStrike" kern="1200" cap="none" spc="0" normalizeH="0" baseline="0" noProof="0" dirty="0">
                <a:ln>
                  <a:noFill/>
                </a:ln>
                <a:solidFill>
                  <a:srgbClr val="FF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A</a:t>
            </a:r>
            <a:r>
              <a:rPr kumimoji="0" lang="en-US" altLang="zh-CN" sz="2800" i="0" u="none" strike="noStrike" kern="1200" cap="none" spc="0" normalizeH="0" baseline="0" noProof="0" dirty="0">
                <a:ln>
                  <a:noFill/>
                </a:ln>
                <a:solidFill>
                  <a:schemeClr val="tx1"/>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t  </a:t>
            </a:r>
            <a:r>
              <a:rPr kumimoji="0" lang="en-US" altLang="zh-CN" sz="2800" i="0" u="none" strike="noStrike" kern="1200" cap="none" spc="0" normalizeH="0" baseline="0" noProof="0" dirty="0">
                <a:ln>
                  <a:noFill/>
                </a:ln>
                <a:solidFill>
                  <a:srgbClr val="FF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S</a:t>
            </a:r>
            <a:r>
              <a:rPr kumimoji="0" lang="en-US" altLang="zh-CN" sz="2800" i="0" u="none" strike="noStrike" kern="1200" cap="none" spc="0" normalizeH="0" baseline="0" noProof="0" dirty="0">
                <a:ln>
                  <a:noFill/>
                </a:ln>
                <a:solidFill>
                  <a:schemeClr val="tx1"/>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ea.  1974</a:t>
            </a:r>
            <a:endParaRPr kumimoji="0" lang="en-US" altLang="zh-CN" sz="2800" i="0" u="none" strike="noStrike" kern="1200" cap="none" spc="0" normalizeH="0" baseline="0" noProof="0" dirty="0">
              <a:ln>
                <a:noFill/>
              </a:ln>
              <a:solidFill>
                <a:schemeClr val="tx1"/>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ctr" defTabSz="914400" rtl="0" eaLnBrk="0" fontAlgn="base" latinLnBrk="0" hangingPunct="0">
              <a:lnSpc>
                <a:spcPct val="150000"/>
              </a:lnSpc>
              <a:spcBef>
                <a:spcPct val="20000"/>
              </a:spcBef>
              <a:spcAft>
                <a:spcPct val="0"/>
              </a:spcAft>
              <a:buClr>
                <a:schemeClr val="hlink"/>
              </a:buClr>
              <a:buSzPct val="70000"/>
              <a:buFont typeface="Wingdings" panose="05000000000000000000" pitchFamily="2" charset="2"/>
              <a:buNone/>
              <a:defRPr/>
            </a:pPr>
            <a:r>
              <a:rPr kumimoji="0" lang="en-US" altLang="zh-CN" sz="2800" i="0" u="none" strike="noStrike" kern="1200" cap="none" spc="0" normalizeH="0" baseline="0" noProof="0" dirty="0">
                <a:ln>
                  <a:noFill/>
                </a:ln>
                <a:solidFill>
                  <a:schemeClr val="tx1"/>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altLang="zh-CN" sz="2800" i="0" strike="noStrike" kern="1200" cap="none" spc="0" normalizeH="0" baseline="0" noProof="0" dirty="0">
                <a:ln>
                  <a:noFill/>
                </a:ln>
                <a:solidFill>
                  <a:schemeClr val="tx1"/>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altLang="zh-CN" sz="2800" i="0" strike="noStrike" kern="1200" cap="none" spc="0" normalizeH="0" baseline="0" noProof="0" dirty="0" smtClean="0">
                <a:ln>
                  <a:noFill/>
                </a:ln>
                <a:solidFill>
                  <a:schemeClr val="tx1"/>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altLang="zh-CN" sz="2800" i="0" strike="noStrike" kern="1200" cap="none" spc="0" normalizeH="0" baseline="0" noProof="0" dirty="0">
                <a:ln>
                  <a:noFill/>
                </a:ln>
                <a:solidFill>
                  <a:srgbClr val="FF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1974</a:t>
            </a:r>
            <a:r>
              <a:rPr kumimoji="0" lang="zh-CN" altLang="en-US" sz="2800" i="0" strike="noStrike" kern="1200" cap="none" spc="0" normalizeH="0" baseline="0" noProof="0" dirty="0">
                <a:ln>
                  <a:noFill/>
                </a:ln>
                <a:solidFill>
                  <a:srgbClr val="FF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年国际海上人命安全公约</a:t>
            </a:r>
            <a:endParaRPr kumimoji="0" lang="zh-CN" altLang="en-US" sz="2800" i="0" strike="noStrike" kern="1200" cap="none" spc="0" normalizeH="0" baseline="0" noProof="0" dirty="0">
              <a:ln>
                <a:noFill/>
              </a:ln>
              <a:solidFill>
                <a:schemeClr val="tx1"/>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0" fontAlgn="base" latinLnBrk="0" hangingPunct="0">
              <a:lnSpc>
                <a:spcPct val="150000"/>
              </a:lnSpc>
              <a:spcBef>
                <a:spcPct val="20000"/>
              </a:spcBef>
              <a:spcAft>
                <a:spcPct val="0"/>
              </a:spcAft>
              <a:buClr>
                <a:schemeClr val="hlink"/>
              </a:buClr>
              <a:buSzPct val="70000"/>
              <a:buFont typeface="Wingdings" panose="05000000000000000000" pitchFamily="2" charset="2"/>
              <a:buNone/>
              <a:defRPr/>
            </a:pPr>
            <a:r>
              <a:rPr kumimoji="0" lang="zh-CN" altLang="en-US" sz="2800" i="0" u="none" strike="noStrike" kern="1200" cap="none" spc="0" normalizeH="0" baseline="0" noProof="0" dirty="0">
                <a:ln>
                  <a:noFill/>
                </a:ln>
                <a:solidFill>
                  <a:schemeClr val="hlink"/>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公约内容：</a:t>
            </a:r>
            <a:r>
              <a:rPr kumimoji="0" lang="zh-CN" altLang="en-US" sz="2800" i="0" u="none" strike="noStrike" kern="1200" cap="none" spc="0" normalizeH="0" baseline="0" noProof="0" dirty="0">
                <a:ln>
                  <a:noFill/>
                </a:ln>
                <a:solidFill>
                  <a:srgbClr val="00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检验与</a:t>
            </a:r>
            <a:r>
              <a:rPr kumimoji="0" lang="zh-CN" altLang="en-US"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证书，构造，救生设备，无线电通信，航行安全，货物</a:t>
            </a:r>
            <a:r>
              <a:rPr kumimoji="0" lang="zh-CN" altLang="en-US" sz="2800" i="0" u="none" strike="noStrike" kern="1200" cap="none" spc="0" normalizeH="0" baseline="0" noProof="0" dirty="0">
                <a:ln>
                  <a:noFill/>
                </a:ln>
                <a:solidFill>
                  <a:srgbClr val="00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装运，危险货物</a:t>
            </a:r>
            <a:r>
              <a:rPr kumimoji="0" lang="zh-CN" altLang="en-US"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运输，核能船舶，安全</a:t>
            </a:r>
            <a:r>
              <a:rPr kumimoji="0" lang="zh-CN" altLang="en-US" sz="2800" i="0" u="none" strike="noStrike" kern="1200" cap="none" spc="0" normalizeH="0" baseline="0" noProof="0" dirty="0">
                <a:ln>
                  <a:noFill/>
                </a:ln>
                <a:solidFill>
                  <a:srgbClr val="00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营运</a:t>
            </a:r>
            <a:r>
              <a:rPr kumimoji="0" lang="zh-CN" altLang="en-US" sz="2800" i="0" u="none" strike="noStrike" kern="1200" cap="none" spc="0" normalizeH="0" baseline="0" noProof="0" dirty="0" smtClean="0">
                <a:ln>
                  <a:noFill/>
                </a:ln>
                <a:solidFill>
                  <a:srgbClr val="00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管理，高速</a:t>
            </a:r>
            <a:r>
              <a:rPr kumimoji="0" lang="zh-CN" altLang="en-US" sz="2800" i="0" u="none" strike="noStrike" kern="1200" cap="none" spc="0" normalizeH="0" baseline="0" noProof="0" dirty="0">
                <a:ln>
                  <a:noFill/>
                </a:ln>
                <a:solidFill>
                  <a:srgbClr val="00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船。</a:t>
            </a:r>
            <a:endParaRPr kumimoji="0" lang="zh-CN" altLang="en-US" sz="2800" i="0" u="none" strike="noStrike" kern="1200" cap="none" spc="0" normalizeH="0" baseline="0" noProof="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342900" marR="0" indent="-34290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n"/>
            </a:pPr>
            <a:endParaRPr kumimoji="0" lang="zh-CN" altLang="en-US" sz="2800" i="0" u="none" strike="noStrike" kern="1200" cap="none" spc="0" normalizeH="0" baseline="0" noProof="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17575" y="685800"/>
            <a:ext cx="5695950" cy="925830"/>
          </a:xfrm>
        </p:spPr>
        <p:txBody>
          <a:bodyPr/>
          <a:p>
            <a:pPr marL="0" marR="0" indent="0" algn="l" defTabSz="914400" rtl="0" eaLnBrk="1" fontAlgn="base" latinLnBrk="0" hangingPunct="1">
              <a:lnSpc>
                <a:spcPct val="100000"/>
              </a:lnSpc>
              <a:spcBef>
                <a:spcPct val="0"/>
              </a:spcBef>
              <a:spcAft>
                <a:spcPct val="0"/>
              </a:spcAft>
              <a:buClrTx/>
              <a:buSzTx/>
              <a:buFontTx/>
              <a:buNone/>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sym typeface="+mn-ea"/>
              </a:rPr>
              <a:t>MARPOL73/78公约</a:t>
            </a:r>
            <a:endParaRPr kumimoji="0" lang="zh-CN" altLang="en-US" sz="3600" b="1" i="0" u="none" strike="noStrike" kern="1200" cap="none" spc="0" normalizeH="0" baseline="0" noProof="1">
              <a:solidFill>
                <a:schemeClr val="tx2"/>
              </a:solidFill>
              <a:latin typeface="+mn-lt"/>
              <a:ea typeface="+mj-ea"/>
              <a:cs typeface="+mn-lt"/>
            </a:endParaRPr>
          </a:p>
        </p:txBody>
      </p:sp>
      <p:sp>
        <p:nvSpPr>
          <p:cNvPr id="3" name="内容占位符 2"/>
          <p:cNvSpPr>
            <a:spLocks noGrp="1"/>
          </p:cNvSpPr>
          <p:nvPr>
            <p:ph idx="1"/>
          </p:nvPr>
        </p:nvSpPr>
        <p:spPr>
          <a:xfrm>
            <a:off x="688975" y="1770063"/>
            <a:ext cx="7997825" cy="4645025"/>
          </a:xfrm>
        </p:spPr>
        <p:txBody>
          <a:bodyPr/>
          <a:p>
            <a:pPr marL="342900" marR="0" lvl="0" indent="-342900" algn="ctr" defTabSz="914400" rtl="0" eaLnBrk="0" fontAlgn="base" latinLnBrk="0" hangingPunct="0">
              <a:lnSpc>
                <a:spcPct val="150000"/>
              </a:lnSpc>
              <a:spcBef>
                <a:spcPct val="20000"/>
              </a:spcBef>
              <a:spcAft>
                <a:spcPct val="0"/>
              </a:spcAft>
              <a:buClr>
                <a:schemeClr val="hlink"/>
              </a:buClr>
              <a:buSzPct val="70000"/>
              <a:buFont typeface="Wingdings" panose="05000000000000000000" pitchFamily="2" charset="2"/>
              <a:buNone/>
              <a:defRPr/>
            </a:pPr>
            <a:r>
              <a:rPr kumimoji="0" lang="en-US" altLang="zh-CN" sz="2800" b="0" i="0" u="none" strike="noStrike" kern="1200" cap="none" spc="0" normalizeH="0" baseline="0" noProof="0" dirty="0">
                <a:ln>
                  <a:noFill/>
                </a:ln>
                <a:solidFill>
                  <a:schemeClr val="tx1"/>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The  International  Convention  </a:t>
            </a:r>
            <a:r>
              <a:rPr kumimoji="0" lang="en-US" altLang="zh-CN" sz="2800" b="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For  The  </a:t>
            </a:r>
            <a:r>
              <a:rPr kumimoji="0" lang="en-US" altLang="zh-CN" sz="2800" b="0" i="0" u="none" strike="noStrike" kern="1200" cap="none" spc="0" normalizeH="0" baseline="0" noProof="0" dirty="0">
                <a:ln>
                  <a:noFill/>
                </a:ln>
                <a:solidFill>
                  <a:schemeClr val="tx1"/>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Prevention Of  </a:t>
            </a:r>
            <a:r>
              <a:rPr kumimoji="0" lang="en-US" altLang="zh-CN" sz="2800" b="0" i="0" u="none" strike="noStrike" kern="1200" cap="none" spc="0" normalizeH="0" baseline="0" noProof="0" dirty="0">
                <a:ln>
                  <a:noFill/>
                </a:ln>
                <a:solidFill>
                  <a:srgbClr val="FF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Pol</a:t>
            </a:r>
            <a:r>
              <a:rPr kumimoji="0" lang="en-US" altLang="zh-CN" sz="2800" b="0" i="0" u="none" strike="noStrike" kern="1200" cap="none" spc="0" normalizeH="0" baseline="0" noProof="0" dirty="0">
                <a:ln>
                  <a:noFill/>
                </a:ln>
                <a:solidFill>
                  <a:schemeClr val="tx1"/>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lution  For  Ships</a:t>
            </a:r>
            <a:endParaRPr kumimoji="0" lang="en-US" altLang="zh-CN" sz="2800" b="0" i="0" u="none" strike="noStrike" kern="1200" cap="none" spc="0" normalizeH="0" baseline="0" noProof="0" dirty="0">
              <a:ln>
                <a:noFill/>
              </a:ln>
              <a:solidFill>
                <a:schemeClr val="tx1"/>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ctr" defTabSz="914400" rtl="0" eaLnBrk="0" fontAlgn="base" latinLnBrk="0" hangingPunct="0">
              <a:lnSpc>
                <a:spcPct val="150000"/>
              </a:lnSpc>
              <a:spcBef>
                <a:spcPct val="20000"/>
              </a:spcBef>
              <a:spcAft>
                <a:spcPct val="0"/>
              </a:spcAft>
              <a:buClr>
                <a:schemeClr val="hlink"/>
              </a:buClr>
              <a:buSzPct val="70000"/>
              <a:buFont typeface="Wingdings" panose="05000000000000000000" pitchFamily="2" charset="2"/>
              <a:buNone/>
              <a:defRPr/>
            </a:pPr>
            <a:r>
              <a:rPr kumimoji="0" lang="en-US" altLang="zh-CN" sz="2800" b="0" i="0" u="none" strike="noStrike" kern="1200" cap="none" spc="0" normalizeH="0" baseline="0" noProof="0" dirty="0">
                <a:ln>
                  <a:noFill/>
                </a:ln>
                <a:solidFill>
                  <a:schemeClr val="tx1"/>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altLang="zh-CN" sz="2800" b="0" i="0" strike="noStrike" kern="1200" cap="none" spc="0" normalizeH="0" baseline="0" noProof="0" dirty="0" smtClean="0">
                <a:ln>
                  <a:noFill/>
                </a:ln>
                <a:solidFill>
                  <a:srgbClr val="FF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1973</a:t>
            </a:r>
            <a:r>
              <a:rPr kumimoji="0" lang="zh-CN" altLang="en-US" sz="2800" b="0" i="0" strike="noStrike" kern="1200" cap="none" spc="0" normalizeH="0" baseline="0" noProof="0" dirty="0">
                <a:ln>
                  <a:noFill/>
                </a:ln>
                <a:solidFill>
                  <a:srgbClr val="FF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年国际防止船舶造成污染公约</a:t>
            </a:r>
            <a:endParaRPr kumimoji="0" lang="zh-CN" altLang="en-US" sz="2800" b="0" i="0" strike="noStrike" kern="1200" cap="none" spc="0" normalizeH="0" baseline="0" noProof="0" dirty="0">
              <a:ln>
                <a:noFill/>
              </a:ln>
              <a:solidFill>
                <a:srgbClr val="FF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342900" marR="0" lvl="0" indent="-342900" algn="ctr" defTabSz="914400" rtl="0" eaLnBrk="0" fontAlgn="base" latinLnBrk="0" hangingPunct="0">
              <a:lnSpc>
                <a:spcPct val="150000"/>
              </a:lnSpc>
              <a:spcBef>
                <a:spcPct val="20000"/>
              </a:spcBef>
              <a:spcAft>
                <a:spcPct val="0"/>
              </a:spcAft>
              <a:buClr>
                <a:schemeClr val="hlink"/>
              </a:buClr>
              <a:buSzPct val="70000"/>
              <a:buFont typeface="Wingdings" panose="05000000000000000000" pitchFamily="2" charset="2"/>
              <a:buNone/>
              <a:defRPr/>
            </a:pPr>
            <a:r>
              <a:rPr kumimoji="0" lang="zh-CN" altLang="en-US" sz="2800" b="0" i="0" strike="noStrike" kern="1200" cap="none" spc="0" normalizeH="0" baseline="0" noProof="0" dirty="0">
                <a:ln>
                  <a:noFill/>
                </a:ln>
                <a:solidFill>
                  <a:srgbClr val="FF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（及其</a:t>
            </a:r>
            <a:r>
              <a:rPr kumimoji="0" lang="en-US" altLang="zh-CN" sz="2800" b="0" i="0" strike="noStrike" kern="1200" cap="none" spc="0" normalizeH="0" baseline="0" noProof="0" dirty="0">
                <a:ln>
                  <a:noFill/>
                </a:ln>
                <a:solidFill>
                  <a:srgbClr val="FF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1978</a:t>
            </a:r>
            <a:r>
              <a:rPr kumimoji="0" lang="zh-CN" altLang="en-US" sz="2800" b="0" i="0" strike="noStrike" kern="1200" cap="none" spc="0" normalizeH="0" baseline="0" noProof="0" dirty="0">
                <a:ln>
                  <a:noFill/>
                </a:ln>
                <a:solidFill>
                  <a:srgbClr val="FF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年议定书）</a:t>
            </a:r>
            <a:endParaRPr kumimoji="0" lang="zh-CN" altLang="en-US" sz="2800" b="0" i="0" strike="noStrike" kern="1200" cap="none" spc="0" normalizeH="0" baseline="0" noProof="0" dirty="0">
              <a:ln>
                <a:noFill/>
              </a:ln>
              <a:solidFill>
                <a:srgbClr val="FF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0" fontAlgn="base" latinLnBrk="0" hangingPunct="0">
              <a:lnSpc>
                <a:spcPct val="150000"/>
              </a:lnSpc>
              <a:spcBef>
                <a:spcPct val="20000"/>
              </a:spcBef>
              <a:spcAft>
                <a:spcPct val="0"/>
              </a:spcAft>
              <a:buClr>
                <a:schemeClr val="hlink"/>
              </a:buClr>
              <a:buSzPct val="70000"/>
              <a:buFont typeface="Wingdings" panose="05000000000000000000" pitchFamily="2" charset="2"/>
              <a:buNone/>
              <a:defRPr/>
            </a:pPr>
            <a:r>
              <a:rPr kumimoji="0" lang="zh-CN" altLang="en-US" sz="2800" b="0" i="0" u="none" strike="noStrike" kern="1200" cap="none" spc="0" normalizeH="0" baseline="0" noProof="0" dirty="0">
                <a:ln>
                  <a:noFill/>
                </a:ln>
                <a:solidFill>
                  <a:schemeClr val="hlink"/>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公约内容</a:t>
            </a:r>
            <a:r>
              <a:rPr kumimoji="0" lang="en-US" altLang="zh-CN" sz="2800" b="0" i="0" u="none" strike="noStrike" kern="1200" cap="none" spc="0" normalizeH="0" baseline="0" noProof="0" dirty="0">
                <a:ln>
                  <a:noFill/>
                </a:ln>
                <a:solidFill>
                  <a:schemeClr val="hlink"/>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zh-CN" altLang="en-US" sz="2800" b="0" i="0" u="none" strike="noStrike" kern="1200" cap="none" spc="0" normalizeH="0" baseline="0" noProof="0" dirty="0">
                <a:ln>
                  <a:noFill/>
                </a:ln>
                <a:solidFill>
                  <a:srgbClr val="0000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防止石油制品、有毒液体、有害物质、生活污水、船舶垃圾及大气的污染。</a:t>
            </a:r>
            <a:endParaRPr kumimoji="0" lang="zh-CN" altLang="en-US" sz="2800" b="0" i="0" u="none" strike="noStrike" kern="1200" cap="none" spc="0" normalizeH="0" baseline="0" noProof="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01700" y="665480"/>
            <a:ext cx="5711825" cy="946150"/>
          </a:xfrm>
        </p:spPr>
        <p:txBody>
          <a:bodyPr/>
          <a:p>
            <a:pPr marL="0" marR="0" indent="0" algn="l" defTabSz="914400" rtl="0" eaLnBrk="1" fontAlgn="base" latinLnBrk="0" hangingPunct="1">
              <a:lnSpc>
                <a:spcPct val="100000"/>
              </a:lnSpc>
              <a:spcBef>
                <a:spcPct val="0"/>
              </a:spcBef>
              <a:spcAft>
                <a:spcPct val="0"/>
              </a:spcAft>
              <a:buClrTx/>
              <a:buSzTx/>
              <a:buFontTx/>
              <a:buNone/>
            </a:pPr>
            <a:r>
              <a:rPr kumimoji="0" lang="zh-CN" altLang="en-US" sz="3600" b="1" i="0" u="none" strike="noStrike" kern="1200" cap="none" spc="0" normalizeH="0" baseline="0" noProof="0" dirty="0" smtClean="0">
                <a:ln>
                  <a:noFill/>
                </a:ln>
                <a:solidFill>
                  <a:srgbClr val="FF9900"/>
                </a:solidFill>
                <a:effectLst>
                  <a:outerShdw blurRad="38100" dist="38100" dir="2700000">
                    <a:srgbClr val="000000"/>
                  </a:outerShdw>
                </a:effectLst>
                <a:uLnTx/>
                <a:uFillTx/>
                <a:latin typeface="+mj-lt"/>
                <a:ea typeface="宋体" panose="02010600030101010101" pitchFamily="2" charset="-122"/>
                <a:cs typeface="+mj-lt"/>
                <a:sym typeface="+mn-ea"/>
              </a:rPr>
              <a:t>其它国际公约</a:t>
            </a:r>
            <a:endParaRPr kumimoji="0" lang="en-US" altLang="zh-CN" sz="3600" b="1" i="0" u="none" strike="noStrike" kern="1200" cap="none" spc="0" normalizeH="0" baseline="0" noProof="1" dirty="0">
              <a:solidFill>
                <a:srgbClr val="FF9900"/>
              </a:solidFill>
              <a:latin typeface="宋体" panose="02010600030101010101" pitchFamily="2" charset="-122"/>
              <a:ea typeface="宋体" panose="02010600030101010101" pitchFamily="2" charset="-122"/>
              <a:cs typeface="+mn-lt"/>
              <a:sym typeface="+mn-ea"/>
            </a:endParaRPr>
          </a:p>
        </p:txBody>
      </p:sp>
      <p:sp>
        <p:nvSpPr>
          <p:cNvPr id="3" name="内容占位符 2"/>
          <p:cNvSpPr>
            <a:spLocks noGrp="1"/>
          </p:cNvSpPr>
          <p:nvPr>
            <p:ph idx="1"/>
          </p:nvPr>
        </p:nvSpPr>
        <p:spPr>
          <a:xfrm>
            <a:off x="746760" y="1699895"/>
            <a:ext cx="8019415" cy="4956810"/>
          </a:xfrm>
        </p:spPr>
        <p:txBody>
          <a:bodyPr/>
          <a:p>
            <a:pPr marL="342900" marR="0" lvl="0" indent="-342900" algn="l" defTabSz="914400" rtl="0" eaLnBrk="0" fontAlgn="base" latinLnBrk="0" hangingPunct="0">
              <a:lnSpc>
                <a:spcPct val="90000"/>
              </a:lnSpc>
              <a:spcBef>
                <a:spcPct val="20000"/>
              </a:spcBef>
              <a:spcAft>
                <a:spcPct val="0"/>
              </a:spcAft>
              <a:buClr>
                <a:schemeClr val="hlink"/>
              </a:buClr>
              <a:buSzPct val="70000"/>
              <a:buFont typeface="Wingdings" panose="05000000000000000000" pitchFamily="2" charset="2"/>
              <a:buNone/>
              <a:defRPr/>
            </a:pPr>
            <a:r>
              <a:rPr kumimoji="0" lang="en-US" altLang="zh-CN" sz="28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mn-lt"/>
                <a:ea typeface="+mn-ea"/>
                <a:cs typeface="+mn-cs"/>
                <a:sym typeface="+mn-ea"/>
              </a:rPr>
              <a:t>1.  </a:t>
            </a:r>
            <a:r>
              <a:rPr kumimoji="0" lang="en-US" altLang="zh-CN" sz="2800" i="0" u="none" strike="noStrike" kern="1200" cap="none" spc="0" normalizeH="0" baseline="0" noProof="0" dirty="0">
                <a:ln>
                  <a:noFill/>
                </a:ln>
                <a:solidFill>
                  <a:srgbClr val="FF0000"/>
                </a:solidFill>
                <a:effectLst>
                  <a:outerShdw blurRad="38100" dist="38100" dir="2700000">
                    <a:srgbClr val="000000"/>
                  </a:outerShdw>
                </a:effectLst>
                <a:uLnTx/>
                <a:uFillTx/>
                <a:latin typeface="+mn-lt"/>
                <a:ea typeface="+mn-ea"/>
                <a:cs typeface="+mn-cs"/>
                <a:sym typeface="+mn-ea"/>
              </a:rPr>
              <a:t>ITC69</a:t>
            </a:r>
            <a:r>
              <a:rPr kumimoji="0" lang="zh-CN" altLang="en-US" sz="2800" i="0" u="none" strike="noStrike" kern="1200" cap="none" spc="0" normalizeH="0" baseline="0" noProof="0" dirty="0">
                <a:ln>
                  <a:noFill/>
                </a:ln>
                <a:solidFill>
                  <a:srgbClr val="FF0000"/>
                </a:solidFill>
                <a:effectLst>
                  <a:outerShdw blurRad="38100" dist="38100" dir="2700000">
                    <a:srgbClr val="000000"/>
                  </a:outerShdw>
                </a:effectLst>
                <a:uLnTx/>
                <a:uFillTx/>
                <a:latin typeface="+mn-lt"/>
                <a:ea typeface="+mn-ea"/>
                <a:cs typeface="+mn-cs"/>
                <a:sym typeface="+mn-ea"/>
              </a:rPr>
              <a:t>公约</a:t>
            </a:r>
            <a:endParaRPr kumimoji="0" lang="zh-CN" altLang="en-US" sz="2800" i="0" u="none" strike="noStrike" kern="1200" cap="none" spc="0" normalizeH="0" baseline="0" noProof="0" dirty="0">
              <a:ln>
                <a:noFill/>
              </a:ln>
              <a:solidFill>
                <a:schemeClr val="tx1"/>
              </a:solidFill>
              <a:effectLst>
                <a:outerShdw blurRad="38100" dist="38100" dir="2700000">
                  <a:srgbClr val="000000"/>
                </a:outerShdw>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
                <a:schemeClr val="hlink"/>
              </a:buClr>
              <a:buSzPct val="70000"/>
              <a:buFont typeface="Wingdings" panose="05000000000000000000" pitchFamily="2" charset="2"/>
              <a:buNone/>
              <a:defRPr/>
            </a:pPr>
            <a:r>
              <a:rPr kumimoji="0" lang="zh-CN" altLang="en-US" sz="2800" i="0" u="none" strike="noStrike" kern="1200" cap="none" spc="0" normalizeH="0" baseline="0" noProof="0" dirty="0">
                <a:ln>
                  <a:noFill/>
                </a:ln>
                <a:solidFill>
                  <a:schemeClr val="tx1"/>
                </a:solidFill>
                <a:effectLst>
                  <a:outerShdw blurRad="38100" dist="38100" dir="2700000">
                    <a:srgbClr val="000000"/>
                  </a:outerShdw>
                </a:effectLst>
                <a:uLnTx/>
                <a:uFillTx/>
                <a:latin typeface="+mn-lt"/>
                <a:ea typeface="+mn-ea"/>
                <a:cs typeface="+mn-cs"/>
                <a:sym typeface="+mn-ea"/>
              </a:rPr>
              <a:t>   </a:t>
            </a:r>
            <a:r>
              <a:rPr kumimoji="0" lang="en-US" altLang="zh-CN" sz="2800" i="0" u="none" strike="noStrike" kern="1200" cap="none" spc="0" normalizeH="0" baseline="0" noProof="0" dirty="0">
                <a:ln>
                  <a:noFill/>
                </a:ln>
                <a:solidFill>
                  <a:schemeClr val="tx1"/>
                </a:solidFill>
                <a:effectLst>
                  <a:outerShdw blurRad="38100" dist="38100" dir="2700000">
                    <a:srgbClr val="000000"/>
                  </a:outerShdw>
                </a:effectLst>
                <a:uLnTx/>
                <a:uFillTx/>
                <a:latin typeface="+mn-lt"/>
                <a:ea typeface="+mn-ea"/>
                <a:cs typeface="+mn-cs"/>
                <a:sym typeface="+mn-ea"/>
              </a:rPr>
              <a:t>1969</a:t>
            </a:r>
            <a:r>
              <a:rPr kumimoji="0" lang="zh-CN" altLang="en-US" sz="2800" i="0" u="none" strike="noStrike" kern="1200" cap="none" spc="0" normalizeH="0" baseline="0" noProof="0" dirty="0">
                <a:ln>
                  <a:noFill/>
                </a:ln>
                <a:solidFill>
                  <a:schemeClr val="tx1"/>
                </a:solidFill>
                <a:effectLst>
                  <a:outerShdw blurRad="38100" dist="38100" dir="2700000">
                    <a:srgbClr val="000000"/>
                  </a:outerShdw>
                </a:effectLst>
                <a:uLnTx/>
                <a:uFillTx/>
                <a:latin typeface="+mn-lt"/>
                <a:ea typeface="+mn-ea"/>
                <a:cs typeface="+mn-cs"/>
                <a:sym typeface="+mn-ea"/>
              </a:rPr>
              <a:t>年国际吨位丈量公约</a:t>
            </a:r>
            <a:endParaRPr kumimoji="0" lang="zh-CN" altLang="en-US" sz="2800" i="0" u="none" strike="noStrike" kern="1200" cap="none" spc="0" normalizeH="0" baseline="0" noProof="0" dirty="0">
              <a:ln>
                <a:noFill/>
              </a:ln>
              <a:solidFill>
                <a:schemeClr val="tx1"/>
              </a:solidFill>
              <a:effectLst>
                <a:outerShdw blurRad="38100" dist="38100" dir="2700000">
                  <a:srgbClr val="000000"/>
                </a:outerShdw>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
                <a:schemeClr val="hlink"/>
              </a:buClr>
              <a:buSzPct val="70000"/>
              <a:buFont typeface="Wingdings" panose="05000000000000000000" pitchFamily="2" charset="2"/>
              <a:buNone/>
              <a:defRPr/>
            </a:pPr>
            <a:r>
              <a:rPr kumimoji="0" lang="en-US" altLang="zh-CN" sz="28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mn-lt"/>
                <a:ea typeface="+mn-ea"/>
                <a:cs typeface="+mn-cs"/>
                <a:sym typeface="+mn-ea"/>
              </a:rPr>
              <a:t>2.  </a:t>
            </a:r>
            <a:r>
              <a:rPr kumimoji="0" lang="en-US" altLang="zh-CN" sz="2800" i="0" u="none" strike="noStrike" kern="1200" cap="none" spc="0" normalizeH="0" baseline="0" noProof="0" dirty="0">
                <a:ln>
                  <a:noFill/>
                </a:ln>
                <a:solidFill>
                  <a:srgbClr val="FF0000"/>
                </a:solidFill>
                <a:effectLst>
                  <a:outerShdw blurRad="38100" dist="38100" dir="2700000">
                    <a:srgbClr val="000000"/>
                  </a:outerShdw>
                </a:effectLst>
                <a:uLnTx/>
                <a:uFillTx/>
                <a:latin typeface="+mn-lt"/>
                <a:ea typeface="+mn-ea"/>
                <a:cs typeface="+mn-cs"/>
                <a:sym typeface="+mn-ea"/>
              </a:rPr>
              <a:t>LL66</a:t>
            </a:r>
            <a:r>
              <a:rPr kumimoji="0" lang="zh-CN" altLang="en-US" sz="2800" i="0" u="none" strike="noStrike" kern="1200" cap="none" spc="0" normalizeH="0" baseline="0" noProof="0" dirty="0">
                <a:ln>
                  <a:noFill/>
                </a:ln>
                <a:solidFill>
                  <a:srgbClr val="FF0000"/>
                </a:solidFill>
                <a:effectLst>
                  <a:outerShdw blurRad="38100" dist="38100" dir="2700000">
                    <a:srgbClr val="000000"/>
                  </a:outerShdw>
                </a:effectLst>
                <a:uLnTx/>
                <a:uFillTx/>
                <a:latin typeface="+mn-lt"/>
                <a:ea typeface="+mn-ea"/>
                <a:cs typeface="+mn-cs"/>
                <a:sym typeface="+mn-ea"/>
              </a:rPr>
              <a:t>公约</a:t>
            </a:r>
            <a:endParaRPr kumimoji="0" lang="zh-CN" altLang="en-US" sz="2800" i="0" u="none" strike="noStrike" kern="1200" cap="none" spc="0" normalizeH="0" baseline="0" noProof="0" dirty="0">
              <a:ln>
                <a:noFill/>
              </a:ln>
              <a:solidFill>
                <a:srgbClr val="FF0000"/>
              </a:solidFill>
              <a:effectLst>
                <a:outerShdw blurRad="38100" dist="38100" dir="2700000">
                  <a:srgbClr val="000000"/>
                </a:outerShdw>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
                <a:schemeClr val="hlink"/>
              </a:buClr>
              <a:buSzPct val="70000"/>
              <a:buFont typeface="Wingdings" panose="05000000000000000000" pitchFamily="2" charset="2"/>
              <a:buNone/>
              <a:defRPr/>
            </a:pPr>
            <a:r>
              <a:rPr kumimoji="0" lang="zh-CN" altLang="en-US" sz="2800" i="0" u="none" strike="noStrike" kern="1200" cap="none" spc="0" normalizeH="0" baseline="0" noProof="0" dirty="0">
                <a:ln>
                  <a:noFill/>
                </a:ln>
                <a:solidFill>
                  <a:schemeClr val="tx1"/>
                </a:solidFill>
                <a:effectLst>
                  <a:outerShdw blurRad="38100" dist="38100" dir="2700000">
                    <a:srgbClr val="000000"/>
                  </a:outerShdw>
                </a:effectLst>
                <a:uLnTx/>
                <a:uFillTx/>
                <a:latin typeface="+mn-lt"/>
                <a:ea typeface="+mn-ea"/>
                <a:cs typeface="+mn-cs"/>
                <a:sym typeface="+mn-ea"/>
              </a:rPr>
              <a:t>   </a:t>
            </a:r>
            <a:r>
              <a:rPr kumimoji="0" lang="en-US" altLang="zh-CN" sz="2800" i="0" u="none" strike="noStrike" kern="1200" cap="none" spc="0" normalizeH="0" baseline="0" noProof="0" dirty="0">
                <a:ln>
                  <a:noFill/>
                </a:ln>
                <a:solidFill>
                  <a:schemeClr val="tx1"/>
                </a:solidFill>
                <a:effectLst>
                  <a:outerShdw blurRad="38100" dist="38100" dir="2700000">
                    <a:srgbClr val="000000"/>
                  </a:outerShdw>
                </a:effectLst>
                <a:uLnTx/>
                <a:uFillTx/>
                <a:latin typeface="+mn-lt"/>
                <a:ea typeface="+mn-ea"/>
                <a:cs typeface="+mn-cs"/>
                <a:sym typeface="+mn-ea"/>
              </a:rPr>
              <a:t>1966</a:t>
            </a:r>
            <a:r>
              <a:rPr kumimoji="0" lang="zh-CN" altLang="en-US" sz="2800" i="0" u="none" strike="noStrike" kern="1200" cap="none" spc="0" normalizeH="0" baseline="0" noProof="0" dirty="0">
                <a:ln>
                  <a:noFill/>
                </a:ln>
                <a:solidFill>
                  <a:schemeClr val="tx1"/>
                </a:solidFill>
                <a:effectLst>
                  <a:outerShdw blurRad="38100" dist="38100" dir="2700000">
                    <a:srgbClr val="000000"/>
                  </a:outerShdw>
                </a:effectLst>
                <a:uLnTx/>
                <a:uFillTx/>
                <a:latin typeface="+mn-lt"/>
                <a:ea typeface="+mn-ea"/>
                <a:cs typeface="+mn-cs"/>
                <a:sym typeface="+mn-ea"/>
              </a:rPr>
              <a:t>年国际载重线公约</a:t>
            </a:r>
            <a:endParaRPr kumimoji="0" lang="zh-CN" altLang="en-US" sz="2800" i="0" u="none" strike="noStrike" kern="1200" cap="none" spc="0" normalizeH="0" baseline="0" noProof="0" dirty="0">
              <a:ln>
                <a:noFill/>
              </a:ln>
              <a:solidFill>
                <a:schemeClr val="tx1"/>
              </a:solidFill>
              <a:effectLst>
                <a:outerShdw blurRad="38100" dist="38100" dir="2700000">
                  <a:srgbClr val="000000"/>
                </a:outerShdw>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
                <a:schemeClr val="hlink"/>
              </a:buClr>
              <a:buSzPct val="70000"/>
              <a:buFont typeface="Wingdings" panose="05000000000000000000" pitchFamily="2" charset="2"/>
              <a:buNone/>
              <a:defRPr/>
            </a:pPr>
            <a:r>
              <a:rPr kumimoji="0" lang="en-US" altLang="zh-CN" sz="28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mn-lt"/>
                <a:ea typeface="+mn-ea"/>
                <a:cs typeface="+mn-cs"/>
                <a:sym typeface="+mn-ea"/>
              </a:rPr>
              <a:t>3.  </a:t>
            </a:r>
            <a:r>
              <a:rPr kumimoji="0" lang="en-US" altLang="zh-CN" sz="2800" i="0" u="none" strike="noStrike" kern="1200" cap="none" spc="0" normalizeH="0" baseline="0" noProof="0" dirty="0">
                <a:ln>
                  <a:noFill/>
                </a:ln>
                <a:solidFill>
                  <a:srgbClr val="FF0000"/>
                </a:solidFill>
                <a:effectLst>
                  <a:outerShdw blurRad="38100" dist="38100" dir="2700000">
                    <a:srgbClr val="000000"/>
                  </a:outerShdw>
                </a:effectLst>
                <a:uLnTx/>
                <a:uFillTx/>
                <a:latin typeface="+mn-lt"/>
                <a:ea typeface="+mn-ea"/>
                <a:cs typeface="+mn-cs"/>
                <a:sym typeface="+mn-ea"/>
              </a:rPr>
              <a:t>IMDG</a:t>
            </a:r>
            <a:r>
              <a:rPr kumimoji="0" lang="zh-CN" altLang="en-US" sz="2800" i="0" u="none" strike="noStrike" kern="1200" cap="none" spc="0" normalizeH="0" baseline="0" noProof="0" dirty="0">
                <a:ln>
                  <a:noFill/>
                </a:ln>
                <a:solidFill>
                  <a:srgbClr val="FF0000"/>
                </a:solidFill>
                <a:effectLst>
                  <a:outerShdw blurRad="38100" dist="38100" dir="2700000">
                    <a:srgbClr val="000000"/>
                  </a:outerShdw>
                </a:effectLst>
                <a:uLnTx/>
                <a:uFillTx/>
                <a:latin typeface="+mn-lt"/>
                <a:ea typeface="+mn-ea"/>
                <a:cs typeface="+mn-cs"/>
                <a:sym typeface="+mn-ea"/>
              </a:rPr>
              <a:t>规则</a:t>
            </a:r>
            <a:endParaRPr kumimoji="0" lang="zh-CN" altLang="en-US" sz="2800" i="0" u="none" strike="noStrike" kern="1200" cap="none" spc="0" normalizeH="0" baseline="0" noProof="0" dirty="0">
              <a:ln>
                <a:noFill/>
              </a:ln>
              <a:solidFill>
                <a:srgbClr val="FF0000"/>
              </a:solidFill>
              <a:effectLst>
                <a:outerShdw blurRad="38100" dist="38100" dir="2700000">
                  <a:srgbClr val="000000"/>
                </a:outerShdw>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
                <a:schemeClr val="hlink"/>
              </a:buClr>
              <a:buSzPct val="70000"/>
              <a:buFont typeface="Wingdings" panose="05000000000000000000" pitchFamily="2" charset="2"/>
              <a:buNone/>
              <a:defRPr/>
            </a:pPr>
            <a:r>
              <a:rPr kumimoji="0" lang="zh-CN" altLang="en-US" sz="2800" i="0" u="none" strike="noStrike" kern="1200" cap="none" spc="0" normalizeH="0" baseline="0" noProof="0" dirty="0">
                <a:ln>
                  <a:noFill/>
                </a:ln>
                <a:solidFill>
                  <a:schemeClr val="tx1"/>
                </a:solidFill>
                <a:effectLst>
                  <a:outerShdw blurRad="38100" dist="38100" dir="2700000">
                    <a:srgbClr val="000000"/>
                  </a:outerShdw>
                </a:effectLst>
                <a:uLnTx/>
                <a:uFillTx/>
                <a:latin typeface="+mn-lt"/>
                <a:ea typeface="+mn-ea"/>
                <a:cs typeface="+mn-cs"/>
                <a:sym typeface="+mn-ea"/>
              </a:rPr>
              <a:t>    国际海运危险货物规则</a:t>
            </a:r>
            <a:r>
              <a:rPr kumimoji="0" lang="en-US" altLang="zh-CN" sz="2800" i="0" u="none" strike="noStrike" kern="1200" cap="none" spc="0" normalizeH="0" baseline="0" noProof="0" dirty="0">
                <a:ln>
                  <a:noFill/>
                </a:ln>
                <a:solidFill>
                  <a:schemeClr val="tx1"/>
                </a:solidFill>
                <a:effectLst>
                  <a:outerShdw blurRad="38100" dist="38100" dir="2700000">
                    <a:srgbClr val="000000"/>
                  </a:outerShdw>
                </a:effectLst>
                <a:uLnTx/>
                <a:uFillTx/>
                <a:latin typeface="+mn-lt"/>
                <a:ea typeface="+mn-ea"/>
                <a:cs typeface="+mn-cs"/>
                <a:sym typeface="+mn-ea"/>
              </a:rPr>
              <a:t>(1965</a:t>
            </a:r>
            <a:r>
              <a:rPr kumimoji="0" lang="zh-CN" altLang="en-US" sz="2800" i="0" u="none" strike="noStrike" kern="1200" cap="none" spc="0" normalizeH="0" baseline="0" noProof="0" dirty="0">
                <a:ln>
                  <a:noFill/>
                </a:ln>
                <a:solidFill>
                  <a:schemeClr val="tx1"/>
                </a:solidFill>
                <a:effectLst>
                  <a:outerShdw blurRad="38100" dist="38100" dir="2700000">
                    <a:srgbClr val="000000"/>
                  </a:outerShdw>
                </a:effectLst>
                <a:uLnTx/>
                <a:uFillTx/>
                <a:latin typeface="+mn-lt"/>
                <a:ea typeface="+mn-ea"/>
                <a:cs typeface="+mn-cs"/>
                <a:sym typeface="+mn-ea"/>
              </a:rPr>
              <a:t>年</a:t>
            </a:r>
            <a:r>
              <a:rPr kumimoji="0" lang="en-US" altLang="zh-CN"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mn-lt"/>
                <a:ea typeface="+mn-ea"/>
                <a:cs typeface="+mn-cs"/>
                <a:sym typeface="+mn-ea"/>
              </a:rPr>
              <a:t>)</a:t>
            </a:r>
            <a:endParaRPr kumimoji="0" lang="en-US" altLang="zh-CN"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
                <a:schemeClr val="hlink"/>
              </a:buClr>
              <a:buSzPct val="70000"/>
              <a:buFont typeface="Wingdings" panose="05000000000000000000" pitchFamily="2" charset="2"/>
              <a:buNone/>
              <a:defRPr/>
            </a:pPr>
            <a:r>
              <a:rPr kumimoji="0" lang="en-US" altLang="zh-CN" sz="28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mn-lt"/>
                <a:ea typeface="+mn-ea"/>
                <a:cs typeface="+mn-cs"/>
                <a:sym typeface="+mn-ea"/>
              </a:rPr>
              <a:t>4.  MLC</a:t>
            </a:r>
            <a:r>
              <a:rPr kumimoji="0" lang="zh-CN" altLang="en-US" sz="28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mn-lt"/>
                <a:ea typeface="+mn-ea"/>
                <a:cs typeface="+mn-cs"/>
                <a:sym typeface="+mn-ea"/>
              </a:rPr>
              <a:t>公约</a:t>
            </a:r>
            <a:endParaRPr kumimoji="0" lang="en-US" altLang="zh-CN" sz="28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
                <a:schemeClr val="hlink"/>
              </a:buClr>
              <a:buSzPct val="70000"/>
              <a:buFont typeface="Wingdings" panose="05000000000000000000" pitchFamily="2" charset="2"/>
              <a:buNone/>
              <a:defRPr/>
            </a:pP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mn-lt"/>
                <a:ea typeface="+mn-ea"/>
                <a:cs typeface="+mn-cs"/>
                <a:sym typeface="+mn-ea"/>
              </a:rPr>
              <a:t> </a:t>
            </a:r>
            <a:r>
              <a:rPr kumimoji="0" lang="en-US" altLang="zh-CN"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mn-lt"/>
                <a:ea typeface="+mn-ea"/>
                <a:cs typeface="+mn-cs"/>
                <a:sym typeface="+mn-ea"/>
              </a:rPr>
              <a:t>《2006</a:t>
            </a: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mn-lt"/>
                <a:ea typeface="+mn-ea"/>
                <a:cs typeface="+mn-cs"/>
                <a:sym typeface="+mn-ea"/>
              </a:rPr>
              <a:t>年海事劳工公约</a:t>
            </a:r>
            <a:r>
              <a:rPr kumimoji="0" lang="en-US" altLang="zh-CN"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mn-lt"/>
                <a:ea typeface="+mn-ea"/>
                <a:cs typeface="+mn-cs"/>
                <a:sym typeface="+mn-ea"/>
              </a:rPr>
              <a:t>》2016</a:t>
            </a: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mn-lt"/>
                <a:ea typeface="+mn-ea"/>
                <a:cs typeface="+mn-cs"/>
                <a:sym typeface="+mn-ea"/>
              </a:rPr>
              <a:t>年</a:t>
            </a:r>
            <a:r>
              <a:rPr kumimoji="0" lang="en-US" altLang="zh-CN"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mn-lt"/>
                <a:ea typeface="+mn-ea"/>
                <a:cs typeface="+mn-cs"/>
                <a:sym typeface="+mn-ea"/>
              </a:rPr>
              <a:t>11</a:t>
            </a: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mn-lt"/>
                <a:ea typeface="+mn-ea"/>
                <a:cs typeface="+mn-cs"/>
                <a:sym typeface="+mn-ea"/>
              </a:rPr>
              <a:t>月对我国生效</a:t>
            </a:r>
            <a:endParaRPr kumimoji="0" lang="en-US" altLang="zh-CN"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
                <a:schemeClr val="hlink"/>
              </a:buClr>
              <a:buSzPct val="70000"/>
              <a:buFont typeface="Wingdings" panose="05000000000000000000" pitchFamily="2" charset="2"/>
              <a:buNone/>
              <a:defRPr/>
            </a:pPr>
            <a:r>
              <a:rPr kumimoji="0" lang="en-US" altLang="zh-CN" sz="28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mn-lt"/>
                <a:ea typeface="+mn-ea"/>
                <a:cs typeface="+mn-cs"/>
                <a:sym typeface="+mn-ea"/>
              </a:rPr>
              <a:t>5.  </a:t>
            </a:r>
            <a:r>
              <a:rPr kumimoji="0" lang="en-US" sz="28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mn-lt"/>
                <a:ea typeface="+mn-ea"/>
                <a:cs typeface="+mn-cs"/>
                <a:sym typeface="+mn-ea"/>
              </a:rPr>
              <a:t>BWM</a:t>
            </a:r>
            <a:r>
              <a:rPr kumimoji="0" lang="zh-CN" altLang="en-US" sz="2800" i="0" u="none" strike="noStrike" kern="1200" cap="none" spc="0" normalizeH="0" baseline="0" noProof="0" dirty="0" smtClean="0">
                <a:ln>
                  <a:noFill/>
                </a:ln>
                <a:solidFill>
                  <a:srgbClr val="FF0000"/>
                </a:solidFill>
                <a:effectLst>
                  <a:outerShdw blurRad="38100" dist="38100" dir="2700000">
                    <a:srgbClr val="000000"/>
                  </a:outerShdw>
                </a:effectLst>
                <a:uLnTx/>
                <a:uFillTx/>
                <a:latin typeface="+mn-lt"/>
                <a:ea typeface="+mn-ea"/>
                <a:cs typeface="+mn-cs"/>
                <a:sym typeface="+mn-ea"/>
              </a:rPr>
              <a:t>公约</a:t>
            </a:r>
            <a:endParaRPr kumimoji="0" lang="en-US" altLang="zh-CN" sz="2800" i="0" u="none" strike="noStrike" kern="1200" cap="none" spc="0" normalizeH="0" baseline="0" noProof="0" smtClean="0">
              <a:ln>
                <a:noFill/>
              </a:ln>
              <a:solidFill>
                <a:srgbClr val="FF0000"/>
              </a:solidFill>
              <a:effectLst>
                <a:outerShdw blurRad="38100" dist="38100" dir="2700000">
                  <a:srgbClr val="000000"/>
                </a:outerShdw>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
                <a:schemeClr val="hlink"/>
              </a:buClr>
              <a:buSzPct val="70000"/>
              <a:buFont typeface="Wingdings" panose="05000000000000000000" pitchFamily="2" charset="2"/>
              <a:buNone/>
              <a:defRPr/>
            </a:pPr>
            <a:r>
              <a:rPr kumimoji="0" lang="en-US" altLang="zh-CN" sz="2800" i="0" u="none" strike="noStrike" kern="1200" cap="none" spc="0" normalizeH="0" baseline="0" noProof="0" smtClean="0">
                <a:ln>
                  <a:noFill/>
                </a:ln>
                <a:solidFill>
                  <a:schemeClr val="tx1"/>
                </a:solidFill>
                <a:effectLst>
                  <a:outerShdw blurRad="38100" dist="38100" dir="2700000">
                    <a:srgbClr val="000000"/>
                  </a:outerShdw>
                </a:effectLst>
                <a:uLnTx/>
                <a:uFillTx/>
                <a:latin typeface="+mn-lt"/>
                <a:ea typeface="+mn-ea"/>
                <a:cs typeface="+mn-cs"/>
                <a:sym typeface="+mn-ea"/>
              </a:rPr>
              <a:t>《</a:t>
            </a:r>
            <a:r>
              <a:rPr kumimoji="0" lang="en-US" altLang="zh-CN"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mn-lt"/>
                <a:ea typeface="+mn-ea"/>
                <a:cs typeface="+mn-cs"/>
                <a:sym typeface="+mn-ea"/>
              </a:rPr>
              <a:t>2004</a:t>
            </a:r>
            <a:r>
              <a:rPr kumimoji="0" lang="zh-CN" altLang="en-US"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mn-lt"/>
                <a:ea typeface="+mn-ea"/>
                <a:cs typeface="+mn-cs"/>
                <a:sym typeface="+mn-ea"/>
              </a:rPr>
              <a:t>国际船舶压载水及沉积物控制和管理公约</a:t>
            </a:r>
            <a:r>
              <a:rPr kumimoji="0" lang="en-US" altLang="zh-CN" sz="2800" i="0" u="none" strike="noStrike" kern="1200" cap="none" spc="0" normalizeH="0" baseline="0" noProof="0" dirty="0" smtClean="0">
                <a:ln>
                  <a:noFill/>
                </a:ln>
                <a:solidFill>
                  <a:schemeClr val="tx1"/>
                </a:solidFill>
                <a:effectLst>
                  <a:outerShdw blurRad="38100" dist="38100" dir="2700000">
                    <a:srgbClr val="000000"/>
                  </a:outerShdw>
                </a:effectLst>
                <a:uLnTx/>
                <a:uFillTx/>
                <a:latin typeface="+mn-lt"/>
                <a:ea typeface="+mn-ea"/>
                <a:cs typeface="+mn-cs"/>
                <a:sym typeface="+mn-ea"/>
              </a:rPr>
              <a:t>》</a:t>
            </a:r>
            <a:endParaRPr kumimoji="0" lang="en-US" altLang="zh-CN" sz="2800" i="0" u="none" strike="noStrike" kern="1200" cap="none" spc="0" normalizeH="0" baseline="0" noProof="0" dirty="0">
              <a:ln>
                <a:noFill/>
              </a:ln>
              <a:solidFill>
                <a:schemeClr val="tx1"/>
              </a:solidFill>
              <a:effectLst>
                <a:outerShdw blurRad="38100" dist="38100" dir="2700000">
                  <a:srgbClr val="000000"/>
                </a:outerShdw>
              </a:effectLst>
              <a:uLnTx/>
              <a:uFillTx/>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
                <a:schemeClr val="tx2"/>
              </a:buClr>
              <a:buSzPct val="65000"/>
              <a:buFont typeface="Wingdings" panose="05000000000000000000" pitchFamily="2" charset="2"/>
              <a:buChar char="n"/>
            </a:pPr>
            <a:endParaRPr kumimoji="0" lang="zh-CN" altLang="en-US" sz="2800" i="0" u="none" strike="noStrike" kern="1200" cap="none" spc="0" normalizeH="0" baseline="0" noProof="1">
              <a:solidFill>
                <a:schemeClr val="tx1"/>
              </a:solidFill>
              <a:latin typeface="+mn-lt"/>
              <a:ea typeface="+mn-ea"/>
              <a:cs typeface="+mn-cs"/>
            </a:endParaRPr>
          </a:p>
        </p:txBody>
      </p:sp>
    </p:spTree>
  </p:cSld>
  <p:clrMapOvr>
    <a:masterClrMapping/>
  </p:clrMapOvr>
</p:sld>
</file>

<file path=ppt/tags/tag1.xml><?xml version="1.0" encoding="utf-8"?>
<p:tagLst xmlns:p="http://schemas.openxmlformats.org/presentationml/2006/main">
  <p:tag name="KSO_WM_UNIT_TABLE_BEAUTIFY" val="smartTable{85e6f672-6d26-421c-b896-15d02c6f6201}"/>
  <p:tag name="TABLE_ENDDRAG_ORIGIN_RECT" val="619*395"/>
  <p:tag name="TABLE_ENDDRAG_RECT" val="59*127*619*395"/>
</p:tagLst>
</file>

<file path=ppt/tags/tag2.xml><?xml version="1.0" encoding="utf-8"?>
<p:tagLst xmlns:p="http://schemas.openxmlformats.org/presentationml/2006/main">
  <p:tag name="KSO_WM_UNIT_TABLE_BEAUTIFY" val="smartTable{fecda174-ffab-4d42-8df6-f1f8c8e31705}"/>
  <p:tag name="TABLE_ENDDRAG_ORIGIN_RECT" val="663*409"/>
  <p:tag name="TABLE_ENDDRAG_RECT" val="37*114*663*409"/>
</p:tagLst>
</file>

<file path=ppt/theme/theme1.xml><?xml version="1.0" encoding="utf-8"?>
<a:theme xmlns:a="http://schemas.openxmlformats.org/drawingml/2006/main" name="日常_活页夹">
  <a:themeElements>
    <a:clrScheme name="">
      <a:dk1>
        <a:srgbClr val="402000"/>
      </a:dk1>
      <a:lt1>
        <a:srgbClr val="FBFAE2"/>
      </a:lt1>
      <a:dk2>
        <a:srgbClr val="996633"/>
      </a:dk2>
      <a:lt2>
        <a:srgbClr val="A08366"/>
      </a:lt2>
      <a:accent1>
        <a:srgbClr val="CE9964"/>
      </a:accent1>
      <a:accent2>
        <a:srgbClr val="CD3333"/>
      </a:accent2>
      <a:accent3>
        <a:srgbClr val="FDFCEE"/>
      </a:accent3>
      <a:accent4>
        <a:srgbClr val="361A00"/>
      </a:accent4>
      <a:accent5>
        <a:srgbClr val="E3CAB8"/>
      </a:accent5>
      <a:accent6>
        <a:srgbClr val="B82D2D"/>
      </a:accent6>
      <a:hlink>
        <a:srgbClr val="9A7F32"/>
      </a:hlink>
      <a:folHlink>
        <a:srgbClr val="ECA07A"/>
      </a:folHlink>
    </a:clrScheme>
    <a:fontScheme name="">
      <a:majorFont>
        <a:latin typeface="Times New Roman"/>
        <a:ea typeface="华文行楷"/>
        <a:cs typeface=""/>
      </a:majorFont>
      <a:minorFont>
        <a:latin typeface="Times New Roman"/>
        <a:ea typeface="隶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402000"/>
        </a:dk1>
        <a:lt1>
          <a:srgbClr val="FBFAE2"/>
        </a:lt1>
        <a:dk2>
          <a:srgbClr val="996633"/>
        </a:dk2>
        <a:lt2>
          <a:srgbClr val="A08366"/>
        </a:lt2>
        <a:accent1>
          <a:srgbClr val="CE9964"/>
        </a:accent1>
        <a:accent2>
          <a:srgbClr val="CD3333"/>
        </a:accent2>
        <a:accent3>
          <a:srgbClr val="FDFCEE"/>
        </a:accent3>
        <a:accent4>
          <a:srgbClr val="361A00"/>
        </a:accent4>
        <a:accent5>
          <a:srgbClr val="E3CAB8"/>
        </a:accent5>
        <a:accent6>
          <a:srgbClr val="B8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
        <a:dk1>
          <a:srgbClr val="402000"/>
        </a:dk1>
        <a:lt1>
          <a:srgbClr val="FFFFFF"/>
        </a:lt1>
        <a:dk2>
          <a:srgbClr val="996633"/>
        </a:dk2>
        <a:lt2>
          <a:srgbClr val="A08366"/>
        </a:lt2>
        <a:accent1>
          <a:srgbClr val="CE9964"/>
        </a:accent1>
        <a:accent2>
          <a:srgbClr val="CD3333"/>
        </a:accent2>
        <a:accent3>
          <a:srgbClr val="FFFFFF"/>
        </a:accent3>
        <a:accent4>
          <a:srgbClr val="361A00"/>
        </a:accent4>
        <a:accent5>
          <a:srgbClr val="E3CAB8"/>
        </a:accent5>
        <a:accent6>
          <a:srgbClr val="B8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1E1E1"/>
        </a:accent5>
        <a:accent6>
          <a:srgbClr val="787878"/>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989"/>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日常_活页夹">
  <a:themeElements>
    <a:clrScheme name="">
      <a:dk1>
        <a:srgbClr val="402000"/>
      </a:dk1>
      <a:lt1>
        <a:srgbClr val="FBFAE2"/>
      </a:lt1>
      <a:dk2>
        <a:srgbClr val="996633"/>
      </a:dk2>
      <a:lt2>
        <a:srgbClr val="A08366"/>
      </a:lt2>
      <a:accent1>
        <a:srgbClr val="CE9964"/>
      </a:accent1>
      <a:accent2>
        <a:srgbClr val="CD3333"/>
      </a:accent2>
      <a:accent3>
        <a:srgbClr val="FDFCEE"/>
      </a:accent3>
      <a:accent4>
        <a:srgbClr val="361A00"/>
      </a:accent4>
      <a:accent5>
        <a:srgbClr val="E3CAB8"/>
      </a:accent5>
      <a:accent6>
        <a:srgbClr val="B82D2D"/>
      </a:accent6>
      <a:hlink>
        <a:srgbClr val="9A7F32"/>
      </a:hlink>
      <a:folHlink>
        <a:srgbClr val="ECA07A"/>
      </a:folHlink>
    </a:clrScheme>
    <a:fontScheme name="">
      <a:majorFont>
        <a:latin typeface="Times New Roman"/>
        <a:ea typeface="华文行楷"/>
        <a:cs typeface=""/>
      </a:majorFont>
      <a:minorFont>
        <a:latin typeface="Times New Roman"/>
        <a:ea typeface="隶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402000"/>
        </a:dk1>
        <a:lt1>
          <a:srgbClr val="FBFAE2"/>
        </a:lt1>
        <a:dk2>
          <a:srgbClr val="996633"/>
        </a:dk2>
        <a:lt2>
          <a:srgbClr val="A08366"/>
        </a:lt2>
        <a:accent1>
          <a:srgbClr val="CE9964"/>
        </a:accent1>
        <a:accent2>
          <a:srgbClr val="CD3333"/>
        </a:accent2>
        <a:accent3>
          <a:srgbClr val="FDFCEE"/>
        </a:accent3>
        <a:accent4>
          <a:srgbClr val="361A00"/>
        </a:accent4>
        <a:accent5>
          <a:srgbClr val="E3CAB8"/>
        </a:accent5>
        <a:accent6>
          <a:srgbClr val="B8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
        <a:dk1>
          <a:srgbClr val="402000"/>
        </a:dk1>
        <a:lt1>
          <a:srgbClr val="FFFFFF"/>
        </a:lt1>
        <a:dk2>
          <a:srgbClr val="996633"/>
        </a:dk2>
        <a:lt2>
          <a:srgbClr val="A08366"/>
        </a:lt2>
        <a:accent1>
          <a:srgbClr val="CE9964"/>
        </a:accent1>
        <a:accent2>
          <a:srgbClr val="CD3333"/>
        </a:accent2>
        <a:accent3>
          <a:srgbClr val="FFFFFF"/>
        </a:accent3>
        <a:accent4>
          <a:srgbClr val="361A00"/>
        </a:accent4>
        <a:accent5>
          <a:srgbClr val="E3CAB8"/>
        </a:accent5>
        <a:accent6>
          <a:srgbClr val="B8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1E1E1"/>
        </a:accent5>
        <a:accent6>
          <a:srgbClr val="787878"/>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989"/>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8264</Words>
  <Application>WPS 演示</Application>
  <PresentationFormat>在屏幕上显示</PresentationFormat>
  <Paragraphs>485</Paragraphs>
  <Slides>40</Slides>
  <Notes>0</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1</vt:i4>
      </vt:variant>
      <vt:variant>
        <vt:lpstr>幻灯片标题</vt:lpstr>
      </vt:variant>
      <vt:variant>
        <vt:i4>40</vt:i4>
      </vt:variant>
    </vt:vector>
  </HeadingPairs>
  <TitlesOfParts>
    <vt:vector size="54" baseType="lpstr">
      <vt:lpstr>Arial</vt:lpstr>
      <vt:lpstr>宋体</vt:lpstr>
      <vt:lpstr>Wingdings</vt:lpstr>
      <vt:lpstr>Times New Roman</vt:lpstr>
      <vt:lpstr>微软雅黑</vt:lpstr>
      <vt:lpstr>Arial Unicode MS</vt:lpstr>
      <vt:lpstr>华文行楷</vt:lpstr>
      <vt:lpstr>隶书</vt:lpstr>
      <vt:lpstr>Calibri</vt:lpstr>
      <vt:lpstr>Wingdings</vt:lpstr>
      <vt:lpstr>华文新魏</vt:lpstr>
      <vt:lpstr>日常_活页夹</vt:lpstr>
      <vt:lpstr>1_日常_活页夹</vt:lpstr>
      <vt:lpstr>Paint.Picture</vt:lpstr>
      <vt:lpstr>PowerPoint 演示文稿</vt:lpstr>
      <vt:lpstr>国际标准化组织-ISO</vt:lpstr>
      <vt:lpstr>其它运行体系</vt:lpstr>
      <vt:lpstr>PowerPoint 演示文稿</vt:lpstr>
      <vt:lpstr>国际海事组织-IMO</vt:lpstr>
      <vt:lpstr>STCW公约</vt:lpstr>
      <vt:lpstr>SOLAS74公约</vt:lpstr>
      <vt:lpstr>MARPOL73/78公约</vt:lpstr>
      <vt:lpstr>其它国际公约</vt:lpstr>
      <vt:lpstr>船员教育和培训过程控制</vt:lpstr>
      <vt:lpstr>船员教育和培训的开展</vt:lpstr>
      <vt:lpstr>我校的船员教育和培训项目</vt:lpstr>
      <vt:lpstr>质量管理体系</vt:lpstr>
      <vt:lpstr>质量体系文件</vt:lpstr>
      <vt:lpstr>PowerPoint 演示文稿</vt:lpstr>
      <vt:lpstr>2-职责、权限和沟通</vt:lpstr>
      <vt:lpstr>质量管理体系组织机构图</vt:lpstr>
      <vt:lpstr>明确要求：</vt:lpstr>
      <vt:lpstr>3-培训课程和实施计划</vt:lpstr>
      <vt:lpstr>4-招生与学员管理</vt:lpstr>
      <vt:lpstr>5-教学与管理人员</vt:lpstr>
      <vt:lpstr>基本安全项目培训师资要求</vt:lpstr>
      <vt:lpstr>三副适任培训师资要求</vt:lpstr>
      <vt:lpstr>三管轮适任培训师资要求</vt:lpstr>
      <vt:lpstr>三管轮适任培训师资要求</vt:lpstr>
      <vt:lpstr>6-场地、设施和设备</vt:lpstr>
      <vt:lpstr>7-教学和训练的实施</vt:lpstr>
      <vt:lpstr>8-教学和训练的检查与评估</vt:lpstr>
      <vt:lpstr>9-质量记录控制</vt:lpstr>
      <vt:lpstr>10-纠正措施和质量风险管理</vt:lpstr>
      <vt:lpstr>11-文件控制</vt:lpstr>
      <vt:lpstr>质量管理体系文件</vt:lpstr>
      <vt:lpstr>文件控制的范围</vt:lpstr>
      <vt:lpstr>PowerPoint 演示文稿</vt:lpstr>
      <vt:lpstr>12-内部审核和管理评审</vt:lpstr>
      <vt:lpstr>泉州师范学院 船员教育和培训质量管理体系文件发布令</vt:lpstr>
      <vt:lpstr>PowerPoint 演示文稿</vt:lpstr>
      <vt:lpstr>中间审核（远程）审核组</vt:lpstr>
      <vt:lpstr>线上审核</vt:lpstr>
      <vt:lpstr>泉州师范学院航海教育 谢谢各位的关心和支持！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愉</cp:lastModifiedBy>
  <cp:revision>77</cp:revision>
  <dcterms:created xsi:type="dcterms:W3CDTF">2012-07-02T19:25:00Z</dcterms:created>
  <dcterms:modified xsi:type="dcterms:W3CDTF">2020-11-10T02:15:54Z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2052-11.1.0.10072</vt:lpwstr>
  </property>
</Properties>
</file>