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63" r:id="rId4"/>
    <p:sldId id="264" r:id="rId5"/>
    <p:sldId id="271" r:id="rId6"/>
    <p:sldId id="272" r:id="rId7"/>
    <p:sldId id="273" r:id="rId8"/>
    <p:sldId id="274" r:id="rId9"/>
    <p:sldId id="275" r:id="rId10"/>
    <p:sldId id="257" r:id="rId11"/>
    <p:sldId id="276" r:id="rId12"/>
    <p:sldId id="277" r:id="rId13"/>
    <p:sldId id="278" r:id="rId14"/>
    <p:sldId id="262" r:id="rId15"/>
    <p:sldId id="279" r:id="rId16"/>
    <p:sldId id="280" r:id="rId17"/>
    <p:sldId id="281" r:id="rId18"/>
    <p:sldId id="282" r:id="rId19"/>
    <p:sldId id="283" r:id="rId20"/>
    <p:sldId id="284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74A4-1F86-47D6-B85D-AB5F5CB165E8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B707-2C0A-4780-9271-654CDCA6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50131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56452-F91B-4C12-80B2-87940D4DD05D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919C-F22B-45E5-9182-BE02C500B2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6041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91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43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42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7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3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27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25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7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6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8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9777" y="2592281"/>
            <a:ext cx="8834010" cy="772990"/>
          </a:xfrm>
        </p:spPr>
        <p:txBody>
          <a:bodyPr>
            <a:noAutofit/>
          </a:bodyPr>
          <a:lstStyle/>
          <a:p>
            <a:r>
              <a:rPr lang="en-US" altLang="zh-CN" sz="4200" smtClean="0"/>
              <a:t>《</a:t>
            </a:r>
            <a:r>
              <a:rPr lang="zh-CN" altLang="en-US" sz="4200"/>
              <a:t>习近平总书记关于教育的重要论述</a:t>
            </a:r>
            <a:r>
              <a:rPr lang="en-US" altLang="zh-CN" sz="4200" smtClean="0"/>
              <a:t>》</a:t>
            </a:r>
            <a:endParaRPr lang="zh-CN" altLang="en-US" sz="42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86578" y="4240825"/>
            <a:ext cx="5505165" cy="1002082"/>
          </a:xfrm>
        </p:spPr>
        <p:txBody>
          <a:bodyPr/>
          <a:lstStyle/>
          <a:p>
            <a:endParaRPr lang="en-US" altLang="zh-CN"/>
          </a:p>
          <a:p>
            <a:r>
              <a:rPr lang="zh-CN" altLang="en-US" sz="2800" b="1" smtClean="0"/>
              <a:t>纺</a:t>
            </a:r>
            <a:r>
              <a:rPr lang="zh-CN" altLang="en-US" sz="2800" b="1"/>
              <a:t>织与服装教工党支部</a:t>
            </a:r>
            <a:endParaRPr lang="en-US" altLang="zh-CN" sz="2800" b="1"/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395" y="137786"/>
            <a:ext cx="1600605" cy="15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1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6.  </a:t>
            </a:r>
            <a:r>
              <a:rPr lang="zh-CN" altLang="en-US" sz="3200" smtClean="0"/>
              <a:t>不</a:t>
            </a:r>
            <a:r>
              <a:rPr lang="zh-CN" altLang="en-US" sz="3200"/>
              <a:t>断促进教育事业发展成果更多更公平惠及全体人民。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8750" y="1789077"/>
            <a:ext cx="5987518" cy="3493137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近平总书记强调，人民对</a:t>
            </a:r>
            <a:r>
              <a:rPr lang="zh-CN" altLang="en-US" sz="2400" b="1">
                <a:solidFill>
                  <a:srgbClr val="FF0000"/>
                </a:solidFill>
              </a:rPr>
              <a:t>美好生活的向往，就是我们的奋斗目标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教</a:t>
            </a:r>
            <a:r>
              <a:rPr lang="zh-CN" altLang="en-US" sz="2400" b="1">
                <a:solidFill>
                  <a:srgbClr val="FF0000"/>
                </a:solidFill>
              </a:rPr>
              <a:t>育公平</a:t>
            </a:r>
            <a:r>
              <a:rPr lang="zh-CN" altLang="en-US" sz="2400" b="1"/>
              <a:t>是社会公平的重要基础，要以教育公平促进社会公平正义，</a:t>
            </a:r>
            <a:r>
              <a:rPr lang="zh-CN" altLang="en-US" sz="2400" b="1">
                <a:solidFill>
                  <a:srgbClr val="FF0000"/>
                </a:solidFill>
              </a:rPr>
              <a:t>努力让每个人享有受教育的机会，</a:t>
            </a:r>
            <a:r>
              <a:rPr lang="zh-CN" altLang="en-US" sz="2400" b="1"/>
              <a:t>获得发展自身、奉献社会、造福人民的能力。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608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7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7. </a:t>
            </a:r>
            <a:r>
              <a:rPr lang="zh-CN" altLang="en-US" sz="3200" smtClean="0"/>
              <a:t>深</a:t>
            </a:r>
            <a:r>
              <a:rPr lang="zh-CN" altLang="en-US" sz="3200"/>
              <a:t>化改革激发教育事业发展生机活力。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9145" y="1685194"/>
            <a:ext cx="5984980" cy="335837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近平总书记强调，必须更加注重改革的系统性、整体性、协同性，</a:t>
            </a:r>
            <a:r>
              <a:rPr lang="zh-CN" altLang="en-US" sz="2400" b="1">
                <a:solidFill>
                  <a:srgbClr val="FF0000"/>
                </a:solidFill>
              </a:rPr>
              <a:t>及时研究解决教育改革发展的重大问题和群众关心的热点问题，以改革激活力、增动力</a:t>
            </a:r>
            <a:r>
              <a:rPr lang="zh-CN" altLang="en-US" sz="2400" b="1" smtClean="0">
                <a:solidFill>
                  <a:srgbClr val="FF0000"/>
                </a:solidFill>
              </a:rPr>
              <a:t>。</a:t>
            </a:r>
            <a:endParaRPr lang="en-US" altLang="zh-CN" sz="2400" b="1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要</a:t>
            </a:r>
            <a:r>
              <a:rPr lang="zh-CN" altLang="en-US" sz="2400" b="1">
                <a:solidFill>
                  <a:srgbClr val="FF0000"/>
                </a:solidFill>
              </a:rPr>
              <a:t>扩大教育开放，同世界一流资源开展高水平合作办学</a:t>
            </a:r>
            <a:r>
              <a:rPr lang="zh-CN" altLang="en-US" sz="2400" b="1" smtClean="0">
                <a:solidFill>
                  <a:srgbClr val="FF0000"/>
                </a:solidFill>
              </a:rPr>
              <a:t>。</a:t>
            </a:r>
            <a:endParaRPr lang="en-US" altLang="zh-CN" sz="2400" b="1" smtClean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081" y="11229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3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8. </a:t>
            </a:r>
            <a:r>
              <a:rPr lang="zh-CN" altLang="en-US" sz="3200" smtClean="0"/>
              <a:t>服</a:t>
            </a:r>
            <a:r>
              <a:rPr lang="zh-CN" altLang="en-US" sz="3200"/>
              <a:t>务经济社会发展全局是教育的重要使命。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2115" y="1662571"/>
            <a:ext cx="5765577" cy="3553681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近平总书记强调，实现“两个一百年”奋斗目标、</a:t>
            </a:r>
            <a:r>
              <a:rPr lang="zh-CN" altLang="en-US" sz="2400" b="1">
                <a:solidFill>
                  <a:srgbClr val="FF0000"/>
                </a:solidFill>
              </a:rPr>
              <a:t>实现中华民族伟大复兴中国梦，归根结底靠人才、靠教育</a:t>
            </a:r>
            <a:r>
              <a:rPr lang="zh-CN" altLang="en-US" sz="2400" b="1" smtClean="0">
                <a:solidFill>
                  <a:srgbClr val="FF0000"/>
                </a:solidFill>
              </a:rPr>
              <a:t>。</a:t>
            </a:r>
            <a:endParaRPr lang="en-US" altLang="zh-CN" sz="2400" b="1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要</a:t>
            </a:r>
            <a:r>
              <a:rPr lang="zh-CN" altLang="en-US" sz="2400" b="1">
                <a:solidFill>
                  <a:srgbClr val="FF0000"/>
                </a:solidFill>
              </a:rPr>
              <a:t>为人民服务，为中国共产党治国理政服务，</a:t>
            </a:r>
            <a:r>
              <a:rPr lang="zh-CN" altLang="en-US" sz="2400" b="1"/>
              <a:t>为巩固和发展中国特色社会主义制度服务，为改革开放和社会主义现代化建设服务。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607" y="89667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9.</a:t>
            </a:r>
            <a:r>
              <a:rPr lang="zh-CN" altLang="en-US" sz="3200"/>
              <a:t>全党全社会要弘扬尊师重教的社会风</a:t>
            </a:r>
            <a:r>
              <a:rPr lang="zh-CN" altLang="en-US" sz="3200" smtClean="0"/>
              <a:t>尚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1094" y="1329038"/>
            <a:ext cx="6281873" cy="4498216"/>
          </a:xfrm>
        </p:spPr>
        <p:txBody>
          <a:bodyPr>
            <a:normAutofit fontScale="92500"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近平总书记强调，必须从</a:t>
            </a:r>
            <a:r>
              <a:rPr lang="zh-CN" altLang="en-US" sz="2400" b="1">
                <a:solidFill>
                  <a:srgbClr val="FF0000"/>
                </a:solidFill>
              </a:rPr>
              <a:t>战略高度认识加强教师队伍建设</a:t>
            </a:r>
            <a:r>
              <a:rPr lang="zh-CN" altLang="en-US" sz="2400" b="1"/>
              <a:t>的重大意义，引导教师做有理想信念、有道德情操、有扎实学识、有仁爱之心的好老师，</a:t>
            </a:r>
            <a:r>
              <a:rPr lang="zh-CN" altLang="en-US" sz="2400" b="1">
                <a:solidFill>
                  <a:srgbClr val="FF0000"/>
                </a:solidFill>
              </a:rPr>
              <a:t>做学生锤炼品格、学习知识、创新思维、奉献祖国的引路人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要</a:t>
            </a:r>
            <a:r>
              <a:rPr lang="zh-CN" altLang="en-US" sz="2400" b="1"/>
              <a:t>努力提</a:t>
            </a:r>
            <a:r>
              <a:rPr lang="zh-CN" altLang="en-US" sz="2400" b="1">
                <a:solidFill>
                  <a:srgbClr val="FF0000"/>
                </a:solidFill>
              </a:rPr>
              <a:t>高教师政治地位、社会地位、职业地位</a:t>
            </a:r>
            <a:r>
              <a:rPr lang="zh-CN" altLang="en-US" sz="2400" b="1"/>
              <a:t>，让广大教师享有应有的社会声望，在教书育人岗位上为党和人民事业作出新的更大的贡献。教育投入要更多向教师倾斜，不断提高教师待遇，让广大教师安心从教、热心从教。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2503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3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344217" y="2101363"/>
            <a:ext cx="5490224" cy="208002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第二部分   </a:t>
            </a:r>
            <a:r>
              <a:rPr lang="en-US" altLang="zh-CN"/>
              <a:t/>
            </a:r>
            <a:br>
              <a:rPr lang="en-US" altLang="zh-CN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/>
              <a:t>贯彻党教育方针的措施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999980" y="6395740"/>
            <a:ext cx="10588752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730" y="0"/>
            <a:ext cx="1603387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4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57886" y="1035509"/>
            <a:ext cx="8262151" cy="4708981"/>
          </a:xfrm>
          <a:prstGeom prst="rect">
            <a:avLst/>
          </a:prstGeom>
          <a:solidFill>
            <a:srgbClr val="C00000"/>
          </a:solidFill>
          <a:scene3d>
            <a:camera prst="obliqueBottomRight"/>
            <a:lightRig rig="threePt" dir="t"/>
          </a:scene3d>
        </p:spPr>
        <p:txBody>
          <a:bodyPr wrap="square">
            <a:spAutoFit/>
          </a:bodyPr>
          <a:lstStyle/>
          <a:p>
            <a:pPr algn="just"/>
            <a:r>
              <a:rPr lang="en-US" altLang="zh-CN" sz="3200" smtClean="0">
                <a:solidFill>
                  <a:schemeClr val="bg1"/>
                </a:solidFill>
              </a:rPr>
              <a:t>       </a:t>
            </a:r>
          </a:p>
          <a:p>
            <a:pPr algn="just"/>
            <a:r>
              <a:rPr lang="en-US" altLang="zh-CN" sz="3200">
                <a:solidFill>
                  <a:schemeClr val="bg1"/>
                </a:solidFill>
              </a:rPr>
              <a:t> </a:t>
            </a:r>
            <a:r>
              <a:rPr lang="en-US" altLang="zh-CN" sz="3200" smtClean="0">
                <a:solidFill>
                  <a:schemeClr val="bg1"/>
                </a:solidFill>
              </a:rPr>
              <a:t>   </a:t>
            </a:r>
            <a:r>
              <a:rPr lang="en-US" altLang="zh-CN" sz="3200" smtClean="0">
                <a:solidFill>
                  <a:schemeClr val="bg1"/>
                </a:solidFill>
              </a:rPr>
              <a:t>    </a:t>
            </a:r>
            <a:r>
              <a:rPr lang="zh-CN" altLang="zh-CN" sz="3200" smtClean="0">
                <a:solidFill>
                  <a:schemeClr val="bg1"/>
                </a:solidFill>
              </a:rPr>
              <a:t>我</a:t>
            </a:r>
            <a:r>
              <a:rPr lang="zh-CN" altLang="zh-CN" sz="3200">
                <a:solidFill>
                  <a:schemeClr val="bg1"/>
                </a:solidFill>
              </a:rPr>
              <a:t>们要以习近平新时代中国特色社会主义思想为指导，深入学习贯彻习近平总书记关于教育的重要论述，增强“四个意识”，坚定“四个自信”，做到“两个维护”，全面加强党对教育工作的领导，全面贯彻党的教育方针，加快推进教育现代化、建设教育强国、办好人民满意的教育。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0" i="0" u="none" strike="noStrike" kern="1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/>
              <a:ea typeface="黑体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037" y="124816"/>
            <a:ext cx="1603387" cy="1572904"/>
          </a:xfrm>
          <a:prstGeom prst="rect">
            <a:avLst/>
          </a:prstGeom>
        </p:spPr>
      </p:pic>
      <p:sp>
        <p:nvSpPr>
          <p:cNvPr id="5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8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23571" cy="245644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smtClean="0"/>
              <a:t>    1.   </a:t>
            </a:r>
            <a:r>
              <a:rPr lang="zh-CN" altLang="en-US" sz="3200" smtClean="0"/>
              <a:t>教</a:t>
            </a:r>
            <a:r>
              <a:rPr lang="zh-CN" altLang="en-US" sz="3200"/>
              <a:t>育优先发展落到实处，加快教育现代化步伐。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6605" y="1462204"/>
            <a:ext cx="5663477" cy="4498216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/>
              <a:t>推动各级党委、政府</a:t>
            </a:r>
            <a:r>
              <a:rPr lang="zh-CN" altLang="en-US" sz="2400" b="1">
                <a:solidFill>
                  <a:srgbClr val="FF0000"/>
                </a:solidFill>
              </a:rPr>
              <a:t>落实教育优先发展战略</a:t>
            </a:r>
            <a:r>
              <a:rPr lang="zh-CN" altLang="en-US" sz="2400" b="1"/>
              <a:t>，做到经济社会发展规划优先安排教育发展、财政资金投入优先保障教育投入、公共资源配置</a:t>
            </a:r>
            <a:r>
              <a:rPr lang="zh-CN" altLang="en-US" sz="2400" b="1">
                <a:solidFill>
                  <a:srgbClr val="FF0000"/>
                </a:solidFill>
              </a:rPr>
              <a:t>优先满足教育和人力资源开发需要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加</a:t>
            </a:r>
            <a:r>
              <a:rPr lang="zh-CN" altLang="en-US" sz="2400" b="1">
                <a:solidFill>
                  <a:srgbClr val="FF0000"/>
                </a:solidFill>
              </a:rPr>
              <a:t>强教育经费执行情况统计监测</a:t>
            </a:r>
            <a:r>
              <a:rPr lang="zh-CN" altLang="en-US" sz="2400" b="1"/>
              <a:t>，确保财政一般公共预算教育支出逐年只增不减，确保按在校学生人数平均的一般公共预算教育支出逐年只增不减，</a:t>
            </a:r>
            <a:r>
              <a:rPr lang="zh-CN" altLang="en-US" sz="2400" b="1">
                <a:solidFill>
                  <a:srgbClr val="FF0000"/>
                </a:solidFill>
              </a:rPr>
              <a:t>保证财政教育投入持续稳定增</a:t>
            </a:r>
            <a:r>
              <a:rPr lang="zh-CN" altLang="en-US" sz="2400" b="1" smtClean="0">
                <a:solidFill>
                  <a:srgbClr val="FF0000"/>
                </a:solidFill>
              </a:rPr>
              <a:t>长。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082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66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23571" cy="245644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smtClean="0"/>
              <a:t>    2. </a:t>
            </a:r>
            <a:r>
              <a:rPr lang="zh-CN" altLang="en-US" sz="3200" smtClean="0"/>
              <a:t>落</a:t>
            </a:r>
            <a:r>
              <a:rPr lang="zh-CN" altLang="en-US" sz="3200"/>
              <a:t>实立德树人根本任务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5182" y="1279812"/>
            <a:ext cx="6005778" cy="5107272"/>
          </a:xfrm>
        </p:spPr>
        <p:txBody>
          <a:bodyPr>
            <a:normAutofit fontScale="92500"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>
                <a:solidFill>
                  <a:srgbClr val="FF0000"/>
                </a:solidFill>
              </a:rPr>
              <a:t>始终坚持正确办学方向，以凝聚人心、完善人格、开发人力、培育人才、造福人民为工作目标，</a:t>
            </a:r>
            <a:r>
              <a:rPr lang="zh-CN" altLang="en-US" sz="2400" b="1"/>
              <a:t>培养一代又一代全面发展、担当民族复兴大任的时代新</a:t>
            </a:r>
            <a:r>
              <a:rPr lang="zh-CN" altLang="en-US" sz="2400" b="1" smtClean="0"/>
              <a:t>人</a:t>
            </a:r>
            <a:r>
              <a:rPr lang="zh-CN" altLang="en-US" sz="2400" b="1"/>
              <a:t>。</a:t>
            </a:r>
            <a:r>
              <a:rPr lang="zh-CN" altLang="en-US" sz="2400" b="1" smtClean="0">
                <a:solidFill>
                  <a:srgbClr val="FF0000"/>
                </a:solidFill>
              </a:rPr>
              <a:t>努</a:t>
            </a:r>
            <a:r>
              <a:rPr lang="zh-CN" altLang="en-US" sz="2400" b="1">
                <a:solidFill>
                  <a:srgbClr val="FF0000"/>
                </a:solidFill>
              </a:rPr>
              <a:t>力构建德智体美劳全面培养的教育体系</a:t>
            </a:r>
            <a:r>
              <a:rPr lang="zh-CN" altLang="en-US" sz="2400" b="1"/>
              <a:t>，形成更高水平的人才培养体系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坚</a:t>
            </a:r>
            <a:r>
              <a:rPr lang="zh-CN" altLang="en-US" sz="2400" b="1">
                <a:solidFill>
                  <a:srgbClr val="FF0000"/>
                </a:solidFill>
              </a:rPr>
              <a:t>持“健康第一”基本理念</a:t>
            </a:r>
            <a:r>
              <a:rPr lang="zh-CN" altLang="en-US" sz="2400" b="1"/>
              <a:t>，完善政策体系和风险防范体系，让学校放手开展体育运动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配</a:t>
            </a:r>
            <a:r>
              <a:rPr lang="zh-CN" altLang="en-US" sz="2400" b="1">
                <a:solidFill>
                  <a:srgbClr val="FF0000"/>
                </a:solidFill>
              </a:rPr>
              <a:t>齐配好美育教师，坚持面向人人、重在素质，提高学生审美和人文素养</a:t>
            </a:r>
            <a:r>
              <a:rPr lang="zh-CN" altLang="en-US" sz="2400" b="1"/>
              <a:t>。加强劳动教育，教育引导学生崇尚劳动、尊重劳动。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205505" y="6387084"/>
            <a:ext cx="10588752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380" y="0"/>
            <a:ext cx="1603387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5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23571" cy="245644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smtClean="0"/>
              <a:t>    3. </a:t>
            </a:r>
            <a:r>
              <a:rPr lang="zh-CN" altLang="en-US" sz="3200" smtClean="0"/>
              <a:t>全</a:t>
            </a:r>
            <a:r>
              <a:rPr lang="zh-CN" altLang="en-US" sz="3200"/>
              <a:t>面完善政策体系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4461" y="1279812"/>
            <a:ext cx="5827722" cy="510727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>
                <a:solidFill>
                  <a:srgbClr val="FF0000"/>
                </a:solidFill>
              </a:rPr>
              <a:t>健全师德师风建设长效机制，落实新时代教师职业行为“十项准则</a:t>
            </a:r>
            <a:r>
              <a:rPr lang="zh-CN" altLang="en-US" sz="2400" b="1" smtClean="0"/>
              <a:t>”，努</a:t>
            </a:r>
            <a:r>
              <a:rPr lang="zh-CN" altLang="en-US" sz="2400" b="1"/>
              <a:t>力造就党和人民满意的高素质专业化创新型教师队</a:t>
            </a:r>
            <a:r>
              <a:rPr lang="zh-CN" altLang="en-US" sz="2400" b="1" smtClean="0"/>
              <a:t>伍。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办</a:t>
            </a:r>
            <a:r>
              <a:rPr lang="zh-CN" altLang="en-US" sz="2400" b="1">
                <a:solidFill>
                  <a:srgbClr val="FF0000"/>
                </a:solidFill>
              </a:rPr>
              <a:t>好师范教育，加强教师培训</a:t>
            </a:r>
            <a:r>
              <a:rPr lang="zh-CN" altLang="en-US" sz="2400" b="1"/>
              <a:t>，推进编制、岗位、职称、人事等制度改革，进一步调动广大教师教书育人的积极性主动性创造性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加</a:t>
            </a:r>
            <a:r>
              <a:rPr lang="zh-CN" altLang="en-US" sz="2400" b="1">
                <a:solidFill>
                  <a:srgbClr val="FF0000"/>
                </a:solidFill>
              </a:rPr>
              <a:t>大对乡村教师在政策和待遇上的倾斜</a:t>
            </a:r>
            <a:r>
              <a:rPr lang="zh-CN" altLang="en-US" sz="2400" b="1"/>
              <a:t>，鼓励他们扎根农村，留得住、教得好、有发展。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081" y="27682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3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23571" cy="245644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4.  </a:t>
            </a:r>
            <a:r>
              <a:rPr lang="zh-CN" altLang="en-US" sz="3200" smtClean="0"/>
              <a:t>推</a:t>
            </a:r>
            <a:r>
              <a:rPr lang="zh-CN" altLang="en-US" sz="3200"/>
              <a:t>进教育改革创新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7977" y="1324200"/>
            <a:ext cx="6281873" cy="481027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>
                <a:solidFill>
                  <a:srgbClr val="FF0000"/>
                </a:solidFill>
              </a:rPr>
              <a:t>深化教育评价改革，</a:t>
            </a:r>
            <a:r>
              <a:rPr lang="zh-CN" altLang="en-US" sz="2400" b="1"/>
              <a:t>从根本上克服唯分数、唯升学、唯文凭、唯论文、唯帽子的顽瘴痼疾，切实扭转教育功利化倾向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优</a:t>
            </a:r>
            <a:r>
              <a:rPr lang="zh-CN" altLang="en-US" sz="2400" b="1">
                <a:solidFill>
                  <a:srgbClr val="FF0000"/>
                </a:solidFill>
              </a:rPr>
              <a:t>化资源配置，打赢打好教育脱贫攻坚战，</a:t>
            </a:r>
            <a:r>
              <a:rPr lang="zh-CN" altLang="en-US" sz="2400" b="1"/>
              <a:t>持续缩小城乡、区域、校际、群体教育发展差距，大力提高教育基本公共服务水平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不</a:t>
            </a:r>
            <a:r>
              <a:rPr lang="zh-CN" altLang="en-US" sz="2400" b="1">
                <a:solidFill>
                  <a:srgbClr val="FF0000"/>
                </a:solidFill>
              </a:rPr>
              <a:t>断提升教育服务经济社会发展能力，落实好</a:t>
            </a:r>
            <a:r>
              <a:rPr lang="en-US" altLang="zh-CN" sz="2400" b="1">
                <a:solidFill>
                  <a:srgbClr val="FF0000"/>
                </a:solidFill>
              </a:rPr>
              <a:t>《</a:t>
            </a:r>
            <a:r>
              <a:rPr lang="zh-CN" altLang="en-US" sz="2400" b="1">
                <a:solidFill>
                  <a:srgbClr val="FF0000"/>
                </a:solidFill>
              </a:rPr>
              <a:t>国家职业教育改革实施方案</a:t>
            </a:r>
            <a:r>
              <a:rPr lang="en-US" altLang="zh-CN" sz="2400" b="1">
                <a:solidFill>
                  <a:srgbClr val="FF0000"/>
                </a:solidFill>
              </a:rPr>
              <a:t>》</a:t>
            </a:r>
            <a:r>
              <a:rPr lang="zh-CN" altLang="en-US" sz="2400" b="1">
                <a:solidFill>
                  <a:srgbClr val="FF0000"/>
                </a:solidFill>
              </a:rPr>
              <a:t>，</a:t>
            </a:r>
            <a:r>
              <a:rPr lang="zh-CN" altLang="en-US" sz="2400" b="1"/>
              <a:t>深化产教融合、校企合作，培养更多高素质劳动者和技术技能人才</a:t>
            </a:r>
            <a:r>
              <a:rPr lang="zh-CN" altLang="en-US" sz="2400" b="1" smtClean="0"/>
              <a:t>。</a:t>
            </a:r>
            <a:endParaRPr lang="zh-CN" altLang="en-US" sz="2400" b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029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2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17440" y="1215174"/>
            <a:ext cx="7154529" cy="4832092"/>
          </a:xfrm>
          <a:prstGeom prst="rect">
            <a:avLst/>
          </a:prstGeom>
          <a:solidFill>
            <a:srgbClr val="C00000"/>
          </a:solidFill>
          <a:scene3d>
            <a:camera prst="obliqueBottomRight"/>
            <a:lightRig rig="threePt" dir="t"/>
          </a:scene3d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   </a:t>
            </a:r>
            <a:r>
              <a:rPr lang="zh-CN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党</a:t>
            </a:r>
            <a:r>
              <a:rPr lang="zh-CN" altLang="zh-CN" sz="2800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的十八大以来，以习近平同志为核心的党中央高度重视教育工作，把教育摆在优先发展战略地位</a:t>
            </a:r>
            <a:r>
              <a:rPr lang="zh-CN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CN" sz="2800" kern="100" smtClean="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   </a:t>
            </a:r>
          </a:p>
          <a:p>
            <a:pPr algn="just">
              <a:spcAft>
                <a:spcPts val="0"/>
              </a:spcAft>
            </a:pPr>
            <a:r>
              <a:rPr lang="en-US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    </a:t>
            </a:r>
            <a:r>
              <a:rPr lang="zh-CN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习</a:t>
            </a:r>
            <a:r>
              <a:rPr lang="zh-CN" altLang="zh-CN" sz="2800" kern="10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近平总书记在治国理政中，对教育工作提出了一系列富有创见的新理念新思想新观点，系统回答了一系列方向性、全局性、战略性重大问题，形成了习近平总书记关于教育的重要论述，标志着我们党对教育规律的认识达到了新高</a:t>
            </a:r>
            <a:r>
              <a:rPr lang="zh-CN" altLang="zh-CN" sz="2800" kern="10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度。</a:t>
            </a:r>
            <a:endParaRPr lang="en-US" altLang="zh-CN" sz="2800" kern="10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zh-CN" sz="2800" kern="100" smtClean="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66707" y="6382600"/>
            <a:ext cx="1766657" cy="235702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977" y="162394"/>
            <a:ext cx="1603387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7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23571" cy="245644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5. </a:t>
            </a:r>
            <a:r>
              <a:rPr lang="zh-CN" altLang="en-US" sz="3200" smtClean="0"/>
              <a:t>坚</a:t>
            </a:r>
            <a:r>
              <a:rPr lang="zh-CN" altLang="en-US" sz="3200"/>
              <a:t>持和加强党对教育工作的全面领导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1395" y="1482570"/>
            <a:ext cx="6087117" cy="4669654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>
                <a:solidFill>
                  <a:srgbClr val="FF0000"/>
                </a:solidFill>
              </a:rPr>
              <a:t>用习近平新时代中国特色社会主义思想武装头脑，</a:t>
            </a:r>
            <a:r>
              <a:rPr lang="zh-CN" altLang="en-US" sz="2400" b="1"/>
              <a:t>持续开展习近平新时代中国特色社会主义思想的学习、研究、宣传、阐释工作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切</a:t>
            </a:r>
            <a:r>
              <a:rPr lang="zh-CN" altLang="en-US" sz="2400" b="1">
                <a:solidFill>
                  <a:srgbClr val="FF0000"/>
                </a:solidFill>
              </a:rPr>
              <a:t>实加强学校思想政治工作，牢牢掌握意识形态工作领导权。</a:t>
            </a:r>
            <a:r>
              <a:rPr lang="zh-CN" altLang="en-US" sz="2400" b="1"/>
              <a:t>大力加强高校院系、民办学校、中外合作办学和中小学党建工作，实现“纵到底、横到边、全覆盖”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纵</a:t>
            </a:r>
            <a:r>
              <a:rPr lang="zh-CN" altLang="en-US" sz="2400" b="1">
                <a:solidFill>
                  <a:srgbClr val="FF0000"/>
                </a:solidFill>
              </a:rPr>
              <a:t>深推进教育系统全面从严治</a:t>
            </a:r>
            <a:r>
              <a:rPr lang="zh-CN" altLang="en-US" sz="2400" b="1" smtClean="0">
                <a:solidFill>
                  <a:srgbClr val="FF0000"/>
                </a:solidFill>
              </a:rPr>
              <a:t>党，</a:t>
            </a:r>
            <a:r>
              <a:rPr lang="zh-CN" altLang="en-US" sz="2400" b="1">
                <a:solidFill>
                  <a:srgbClr val="FF0000"/>
                </a:solidFill>
              </a:rPr>
              <a:t>营造风清气正的良好政治生态。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730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4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890943" y="2466122"/>
            <a:ext cx="8353887" cy="1748729"/>
          </a:xfrm>
        </p:spPr>
        <p:txBody>
          <a:bodyPr>
            <a:normAutofit fontScale="90000"/>
          </a:bodyPr>
          <a:lstStyle/>
          <a:p>
            <a:pPr>
              <a:lnSpc>
                <a:spcPts val="7000"/>
              </a:lnSpc>
            </a:pPr>
            <a:r>
              <a:rPr lang="zh-CN" altLang="en-US"/>
              <a:t>以身作则、立德树人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全面贯彻习总书记的教育方针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613" y="87682"/>
            <a:ext cx="1603387" cy="1572904"/>
          </a:xfrm>
          <a:prstGeom prst="rect">
            <a:avLst/>
          </a:prstGeom>
        </p:spPr>
      </p:pic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73510" y="6454066"/>
            <a:ext cx="10588752" cy="303726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50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53489" y="2304158"/>
            <a:ext cx="3500828" cy="2470065"/>
          </a:xfrm>
        </p:spPr>
        <p:txBody>
          <a:bodyPr>
            <a:normAutofit/>
          </a:bodyPr>
          <a:lstStyle/>
          <a:p>
            <a:r>
              <a:rPr lang="zh-CN" altLang="en-US" sz="4800" smtClean="0"/>
              <a:t>目录</a:t>
            </a:r>
            <a:endParaRPr lang="zh-CN" altLang="en-US" sz="4800"/>
          </a:p>
        </p:txBody>
      </p:sp>
      <p:sp>
        <p:nvSpPr>
          <p:cNvPr id="7" name="内容占位符 6"/>
          <p:cNvSpPr>
            <a:spLocks noGrp="1"/>
          </p:cNvSpPr>
          <p:nvPr>
            <p:ph sz="half" idx="1"/>
          </p:nvPr>
        </p:nvSpPr>
        <p:spPr>
          <a:xfrm>
            <a:off x="5047342" y="2510762"/>
            <a:ext cx="5508208" cy="578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第一部</a:t>
            </a:r>
            <a:r>
              <a:rPr lang="zh-CN" altLang="en-US" sz="3200" b="1" smtClean="0">
                <a:solidFill>
                  <a:srgbClr val="FF0000"/>
                </a:solidFill>
              </a:rPr>
              <a:t>分：论述的核心内容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5047342" y="3654600"/>
            <a:ext cx="6564650" cy="571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第二部</a:t>
            </a:r>
            <a:r>
              <a:rPr lang="zh-CN" altLang="en-US" sz="3200" b="1" smtClean="0">
                <a:solidFill>
                  <a:srgbClr val="FF0000"/>
                </a:solidFill>
              </a:rPr>
              <a:t>分：贯彻党教育方针的措施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5550" y="0"/>
            <a:ext cx="1603387" cy="1572904"/>
          </a:xfrm>
          <a:prstGeom prst="rect">
            <a:avLst/>
          </a:prstGeom>
        </p:spPr>
      </p:pic>
      <p:sp>
        <p:nvSpPr>
          <p:cNvPr id="10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48951" y="6405122"/>
            <a:ext cx="1766657" cy="235702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3266982" y="2485748"/>
            <a:ext cx="5646198" cy="1876007"/>
          </a:xfrm>
        </p:spPr>
        <p:txBody>
          <a:bodyPr>
            <a:noAutofit/>
          </a:bodyPr>
          <a:lstStyle/>
          <a:p>
            <a:pPr algn="l"/>
            <a:r>
              <a:rPr lang="zh-CN" altLang="en-US" smtClean="0"/>
              <a:t>           第</a:t>
            </a:r>
            <a:r>
              <a:rPr lang="zh-CN" altLang="en-US"/>
              <a:t>一部分 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>    </a:t>
            </a:r>
            <a:br>
              <a:rPr lang="en-US" altLang="zh-CN" smtClean="0"/>
            </a:br>
            <a:r>
              <a:rPr lang="en-US" altLang="zh-CN" smtClean="0"/>
              <a:t>     </a:t>
            </a:r>
            <a:r>
              <a:rPr lang="zh-CN" altLang="en-US" smtClean="0"/>
              <a:t>论</a:t>
            </a:r>
            <a:r>
              <a:rPr lang="zh-CN" altLang="en-US"/>
              <a:t>述的核心内容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029" y="0"/>
            <a:ext cx="1603387" cy="1572904"/>
          </a:xfrm>
          <a:prstGeom prst="rect">
            <a:avLst/>
          </a:prstGeom>
        </p:spPr>
      </p:pic>
      <p:sp>
        <p:nvSpPr>
          <p:cNvPr id="5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1.  </a:t>
            </a:r>
            <a:r>
              <a:rPr lang="zh-CN" altLang="en-US" sz="3200" smtClean="0"/>
              <a:t>加</a:t>
            </a:r>
            <a:r>
              <a:rPr lang="zh-CN" altLang="en-US" sz="3200"/>
              <a:t>强党对教育工作的全面领导是办好教育的根本保证。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21294" y="1158981"/>
            <a:ext cx="6697733" cy="5122415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近平总书记强调，做好教育工作，加强党的领导是根本保证。教育部门和各级各类学校的党组织要增强</a:t>
            </a:r>
            <a:r>
              <a:rPr lang="zh-CN" altLang="en-US" sz="2400" b="1">
                <a:solidFill>
                  <a:srgbClr val="FF0000"/>
                </a:solidFill>
              </a:rPr>
              <a:t>“四个意识”、坚定“四个自信”，</a:t>
            </a:r>
            <a:r>
              <a:rPr lang="zh-CN" altLang="en-US" sz="2400" b="1"/>
              <a:t>坚定不移维护党中央权威和集中统一领导，自觉在政治立场、政治方向、政治原则、政治道路上同党中央保持高度一</a:t>
            </a:r>
            <a:r>
              <a:rPr lang="zh-CN" altLang="en-US" sz="2400" b="1" smtClean="0"/>
              <a:t>致。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要</a:t>
            </a:r>
            <a:r>
              <a:rPr lang="zh-CN" altLang="en-US" sz="2400" b="1">
                <a:solidFill>
                  <a:srgbClr val="FF0000"/>
                </a:solidFill>
              </a:rPr>
              <a:t>坚持党管办学方向、管改革发展、管干部、管人才，牢牢掌握党对教育工作的领导权</a:t>
            </a:r>
            <a:r>
              <a:rPr lang="zh-CN" altLang="en-US" sz="2400" b="1"/>
              <a:t>，使教育系统成为坚持党的领导的坚强阵地。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334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22320" y="6400355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0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2. </a:t>
            </a:r>
            <a:r>
              <a:rPr lang="zh-CN" altLang="en-US" sz="3200" smtClean="0"/>
              <a:t>促</a:t>
            </a:r>
            <a:r>
              <a:rPr lang="zh-CN" altLang="en-US" sz="3200"/>
              <a:t>进学生德智体美劳全面发展。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2979" y="1051605"/>
            <a:ext cx="7132738" cy="5335479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/>
              <a:t>我国是中国共产党领导的社会主义国家，这就决定了我们的教育</a:t>
            </a:r>
            <a:r>
              <a:rPr lang="zh-CN" altLang="en-US" sz="2400" b="1">
                <a:solidFill>
                  <a:srgbClr val="FF0000"/>
                </a:solidFill>
              </a:rPr>
              <a:t>必须把培养社会主义建设者和接班人作为根本任</a:t>
            </a:r>
            <a:r>
              <a:rPr lang="zh-CN" altLang="en-US" sz="2400" b="1" smtClean="0">
                <a:solidFill>
                  <a:srgbClr val="FF0000"/>
                </a:solidFill>
              </a:rPr>
              <a:t>务。</a:t>
            </a:r>
            <a:endParaRPr lang="en-US" altLang="zh-CN" sz="2400" b="1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/>
              <a:t>要把</a:t>
            </a:r>
            <a:r>
              <a:rPr lang="zh-CN" altLang="en-US" sz="2400" b="1">
                <a:solidFill>
                  <a:srgbClr val="FF0000"/>
                </a:solidFill>
              </a:rPr>
              <a:t>立德树人</a:t>
            </a:r>
            <a:r>
              <a:rPr lang="zh-CN" altLang="en-US" sz="2400" b="1"/>
              <a:t>的成效作为检验学校一切工作的根本标准，健全</a:t>
            </a:r>
            <a:r>
              <a:rPr lang="zh-CN" altLang="en-US" sz="2400" b="1">
                <a:solidFill>
                  <a:srgbClr val="FF0000"/>
                </a:solidFill>
              </a:rPr>
              <a:t>全</a:t>
            </a:r>
            <a:r>
              <a:rPr lang="zh-CN" altLang="en-US" sz="2400" b="1" smtClean="0">
                <a:solidFill>
                  <a:srgbClr val="FF0000"/>
                </a:solidFill>
              </a:rPr>
              <a:t>员</a:t>
            </a:r>
            <a:r>
              <a:rPr lang="zh-CN" altLang="en-US" sz="2400" b="1" smtClean="0"/>
              <a:t>、</a:t>
            </a:r>
            <a:r>
              <a:rPr lang="zh-CN" altLang="en-US" sz="2400" b="1">
                <a:solidFill>
                  <a:srgbClr val="FF0000"/>
                </a:solidFill>
              </a:rPr>
              <a:t>全过</a:t>
            </a:r>
            <a:r>
              <a:rPr lang="zh-CN" altLang="en-US" sz="2400" b="1" smtClean="0">
                <a:solidFill>
                  <a:srgbClr val="FF0000"/>
                </a:solidFill>
              </a:rPr>
              <a:t>程</a:t>
            </a:r>
            <a:r>
              <a:rPr lang="zh-CN" altLang="en-US" sz="2400" b="1" smtClean="0"/>
              <a:t>、</a:t>
            </a:r>
            <a:r>
              <a:rPr lang="zh-CN" altLang="en-US" sz="2400" b="1">
                <a:solidFill>
                  <a:srgbClr val="FF0000"/>
                </a:solidFill>
              </a:rPr>
              <a:t>全方位</a:t>
            </a:r>
            <a:r>
              <a:rPr lang="zh-CN" altLang="en-US" sz="2400" b="1"/>
              <a:t>育人的体制机</a:t>
            </a:r>
            <a:r>
              <a:rPr lang="zh-CN" altLang="en-US" sz="2400" b="1" smtClean="0"/>
              <a:t>制。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坚定理想信念</a:t>
            </a:r>
            <a:r>
              <a:rPr lang="zh-CN" altLang="en-US" sz="2400" b="1" smtClean="0"/>
              <a:t>上、</a:t>
            </a:r>
            <a:r>
              <a:rPr lang="zh-CN" altLang="en-US" sz="2400" b="1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厚植爱国主义情怀</a:t>
            </a:r>
            <a:r>
              <a:rPr lang="zh-CN" altLang="en-US" sz="2400" b="1" smtClean="0"/>
              <a:t>上、</a:t>
            </a:r>
            <a:r>
              <a:rPr lang="zh-CN" altLang="en-US" sz="2400" b="1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加强品德修养</a:t>
            </a:r>
            <a:r>
              <a:rPr lang="zh-CN" altLang="en-US" sz="2400" b="1" smtClean="0"/>
              <a:t>上、</a:t>
            </a:r>
            <a:r>
              <a:rPr lang="zh-CN" altLang="en-US" sz="2400" b="1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增长知识见识</a:t>
            </a:r>
            <a:r>
              <a:rPr lang="zh-CN" altLang="en-US" sz="2400" b="1" smtClean="0"/>
              <a:t>上、</a:t>
            </a:r>
            <a:r>
              <a:rPr lang="zh-CN" altLang="en-US" sz="2400" b="1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培养奋斗精神</a:t>
            </a:r>
            <a:r>
              <a:rPr lang="zh-CN" altLang="en-US" sz="2400" b="1" smtClean="0"/>
              <a:t>上、</a:t>
            </a:r>
            <a:r>
              <a:rPr lang="zh-CN" altLang="en-US" sz="2400" b="1"/>
              <a:t>在</a:t>
            </a:r>
            <a:r>
              <a:rPr lang="zh-CN" altLang="en-US" sz="2400" b="1">
                <a:solidFill>
                  <a:srgbClr val="FF0000"/>
                </a:solidFill>
              </a:rPr>
              <a:t>增强综合素质上</a:t>
            </a:r>
            <a:r>
              <a:rPr lang="zh-CN" altLang="en-US" sz="2400" b="1"/>
              <a:t>下功夫，培养德智体美劳全面发展的社会主义建设者和接班人。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608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1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3.</a:t>
            </a:r>
            <a:r>
              <a:rPr lang="zh-CN" altLang="en-US" sz="3200" smtClean="0"/>
              <a:t>教</a:t>
            </a:r>
            <a:r>
              <a:rPr lang="zh-CN" altLang="en-US" sz="3200"/>
              <a:t>育是国之大计、党之大计。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22112" y="1572904"/>
            <a:ext cx="6281873" cy="4498216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/>
              <a:t>习近平总书记强调，教育是</a:t>
            </a:r>
            <a:r>
              <a:rPr lang="zh-CN" altLang="en-US" sz="2400" b="1">
                <a:solidFill>
                  <a:srgbClr val="FF0000"/>
                </a:solidFill>
              </a:rPr>
              <a:t>功在当代、利在千秋的德政工程，</a:t>
            </a:r>
            <a:r>
              <a:rPr lang="zh-CN" altLang="en-US" sz="2400" b="1"/>
              <a:t>对提高人民综合素质、促进人的全面发展、增强中华民族创新创造活力、实现中华民族伟大复兴具有决定性意义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要</a:t>
            </a:r>
            <a:r>
              <a:rPr lang="zh-CN" altLang="en-US" sz="2400" b="1"/>
              <a:t>坚持把</a:t>
            </a:r>
            <a:r>
              <a:rPr lang="zh-CN" altLang="en-US" sz="2400" b="1">
                <a:solidFill>
                  <a:srgbClr val="FF0000"/>
                </a:solidFill>
              </a:rPr>
              <a:t>优先发展教育事业作为推动党和国家各项事业发展的重要先手棋</a:t>
            </a:r>
            <a:r>
              <a:rPr lang="zh-CN" altLang="en-US" sz="2400" b="1"/>
              <a:t>，不断使教育同党和国家事业发展要求相适应、同人民群众期待相契合、同我国综合国力和国际地位相匹配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2504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2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4. </a:t>
            </a:r>
            <a:r>
              <a:rPr lang="zh-CN" altLang="en-US" sz="3200" smtClean="0"/>
              <a:t>牢</a:t>
            </a:r>
            <a:r>
              <a:rPr lang="zh-CN" altLang="en-US" sz="3200"/>
              <a:t>牢坚持社会主义办学方向不动摇。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28105" y="1628167"/>
            <a:ext cx="6281873" cy="48456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800" b="1"/>
              <a:t>习近平总书记强调，新时代贯彻党的教育方针，要</a:t>
            </a:r>
            <a:r>
              <a:rPr lang="zh-CN" altLang="en-US" sz="2800" b="1">
                <a:solidFill>
                  <a:srgbClr val="FF0000"/>
                </a:solidFill>
              </a:rPr>
              <a:t>坚持马克思主义指导地位 ，贯彻新时代中国特色社会主义思想，坚持社会主义办学方向</a:t>
            </a:r>
            <a:r>
              <a:rPr lang="zh-CN" altLang="en-US" sz="2800" b="1" smtClean="0">
                <a:solidFill>
                  <a:srgbClr val="FF0000"/>
                </a:solidFill>
              </a:rPr>
              <a:t>。要</a:t>
            </a:r>
            <a:r>
              <a:rPr lang="zh-CN" altLang="en-US" sz="2800" b="1">
                <a:solidFill>
                  <a:srgbClr val="FF0000"/>
                </a:solidFill>
              </a:rPr>
              <a:t>让学生深刻感悟马克思主义真理力量，为学生成长成才打下科学思想基础</a:t>
            </a:r>
            <a:r>
              <a:rPr lang="zh-CN" altLang="en-US" sz="2800" b="1" smtClean="0">
                <a:solidFill>
                  <a:srgbClr val="FF0000"/>
                </a:solidFill>
              </a:rPr>
              <a:t>。</a:t>
            </a:r>
            <a:endParaRPr lang="en-US" altLang="zh-CN" sz="2800" b="1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800" b="1" smtClean="0"/>
              <a:t>思</a:t>
            </a:r>
            <a:r>
              <a:rPr lang="zh-CN" altLang="en-US" sz="2800" b="1"/>
              <a:t>想政治工作是学校各项工作的生命线，各级党委、各级教育主管部门、学校党组织都必须紧紧抓在手上。</a:t>
            </a:r>
            <a:r>
              <a:rPr lang="zh-CN" altLang="en-US" sz="2800" b="1">
                <a:solidFill>
                  <a:srgbClr val="FF0000"/>
                </a:solidFill>
              </a:rPr>
              <a:t>要精心培养和组织一支会做思想政治工作的政工队伍，把思想政治工作做在日常、做到个人。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613" y="0"/>
            <a:ext cx="1603387" cy="1572904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5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smtClean="0"/>
              <a:t>     5.</a:t>
            </a:r>
            <a:r>
              <a:rPr lang="zh-CN" altLang="en-US" sz="3200"/>
              <a:t>扎根中国大地办教育体现中国特色。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39948" y="1748902"/>
            <a:ext cx="5866522" cy="387954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/>
              <a:t>中国的事情必须</a:t>
            </a:r>
            <a:r>
              <a:rPr lang="zh-CN" altLang="en-US" sz="2400" b="1">
                <a:solidFill>
                  <a:srgbClr val="FF0000"/>
                </a:solidFill>
              </a:rPr>
              <a:t>按照中国的特点、中国的实际办，这是解决中国所有问题的正确之道</a:t>
            </a:r>
            <a:r>
              <a:rPr lang="zh-CN" altLang="en-US" sz="2400" b="1" smtClean="0">
                <a:solidFill>
                  <a:srgbClr val="FF0000"/>
                </a:solidFill>
              </a:rPr>
              <a:t>。</a:t>
            </a:r>
            <a:endParaRPr lang="en-US" altLang="zh-CN" sz="2400" b="1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习</a:t>
            </a:r>
            <a:r>
              <a:rPr lang="zh-CN" altLang="en-US" sz="2400" b="1"/>
              <a:t>近平总书记强调，</a:t>
            </a:r>
            <a:r>
              <a:rPr lang="zh-CN" altLang="en-US" sz="2400" b="1">
                <a:solidFill>
                  <a:srgbClr val="FF0000"/>
                </a:solidFill>
              </a:rPr>
              <a:t>我国有独特的历史、独特的文化、独特的国情，教育必须坚定不移走自己的路。</a:t>
            </a:r>
            <a:r>
              <a:rPr lang="zh-CN" altLang="en-US" sz="2400" b="1"/>
              <a:t>要扎根中国、融通中外，立足时代、面向未来，发展具有中国特色、世界水平的现代教育。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613" y="0"/>
            <a:ext cx="1603387" cy="1572904"/>
          </a:xfrm>
          <a:prstGeom prst="rect">
            <a:avLst/>
          </a:prstGeom>
        </p:spPr>
      </p:pic>
      <p:sp>
        <p:nvSpPr>
          <p:cNvPr id="5" name="页脚占位符 1"/>
          <p:cNvSpPr txBox="1">
            <a:spLocks/>
          </p:cNvSpPr>
          <p:nvPr/>
        </p:nvSpPr>
        <p:spPr>
          <a:xfrm>
            <a:off x="10291759" y="6355967"/>
            <a:ext cx="1766657" cy="235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smtClean="0">
                <a:solidFill>
                  <a:schemeClr val="bg1">
                    <a:lumMod val="65000"/>
                  </a:schemeClr>
                </a:solidFill>
              </a:rPr>
              <a:t>纺织与服装学院教工党支部</a:t>
            </a:r>
            <a:endParaRPr lang="zh-CN" altLang="en-US" b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7783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自定义 1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地图集</Template>
  <TotalTime>383</TotalTime>
  <Words>2990</Words>
  <Application>Microsoft Office PowerPoint</Application>
  <PresentationFormat>宽屏</PresentationFormat>
  <Paragraphs>81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等线</vt:lpstr>
      <vt:lpstr>黑体</vt:lpstr>
      <vt:lpstr>Times New Roman</vt:lpstr>
      <vt:lpstr>Wingdings</vt:lpstr>
      <vt:lpstr>Atlas</vt:lpstr>
      <vt:lpstr>《习近平总书记关于教育的重要论述》</vt:lpstr>
      <vt:lpstr>PowerPoint 演示文稿</vt:lpstr>
      <vt:lpstr>目录</vt:lpstr>
      <vt:lpstr>           第一部分             论述的核心内容</vt:lpstr>
      <vt:lpstr>    1.  加强党对教育工作的全面领导是办好教育的根本保证。</vt:lpstr>
      <vt:lpstr>     2. 促进学生德智体美劳全面发展。</vt:lpstr>
      <vt:lpstr>   3.教育是国之大计、党之大计。</vt:lpstr>
      <vt:lpstr>  4. 牢牢坚持社会主义办学方向不动摇。</vt:lpstr>
      <vt:lpstr>     5.扎根中国大地办教育体现中国特色。</vt:lpstr>
      <vt:lpstr>    6.  不断促进教育事业发展成果更多更公平惠及全体人民。</vt:lpstr>
      <vt:lpstr>     7. 深化改革激发教育事业发展生机活力。</vt:lpstr>
      <vt:lpstr>   8. 服务经济社会发展全局是教育的重要使命。</vt:lpstr>
      <vt:lpstr>     9.全党全社会要弘扬尊师重教的社会风尚</vt:lpstr>
      <vt:lpstr>第二部分     贯彻党教育方针的措施</vt:lpstr>
      <vt:lpstr>PowerPoint 演示文稿</vt:lpstr>
      <vt:lpstr>    1.   教育优先发展落到实处，加快教育现代化步伐。</vt:lpstr>
      <vt:lpstr>    2. 落实立德树人根本任务</vt:lpstr>
      <vt:lpstr>    3. 全面完善政策体系</vt:lpstr>
      <vt:lpstr>     4.  推进教育改革创新</vt:lpstr>
      <vt:lpstr>     5. 坚持和加强党对教育工作的全面领导</vt:lpstr>
      <vt:lpstr>以身作则、立德树人 全面贯彻习总书记的教育方针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学习教育部部《关于加强今冬明春校园疫情防控工作的通知》</dc:title>
  <dc:creator>  zhj</dc:creator>
  <cp:lastModifiedBy>  zhj</cp:lastModifiedBy>
  <cp:revision>33</cp:revision>
  <dcterms:created xsi:type="dcterms:W3CDTF">2020-12-20T02:25:37Z</dcterms:created>
  <dcterms:modified xsi:type="dcterms:W3CDTF">2020-12-24T01:33:22Z</dcterms:modified>
</cp:coreProperties>
</file>