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1" r:id="rId9"/>
    <p:sldId id="262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674A4-1F86-47D6-B85D-AB5F5CB165E8}" type="datetimeFigureOut">
              <a:rPr lang="zh-CN" altLang="en-US" smtClean="0"/>
              <a:t>2020/12/24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altLang="zh-CN" smtClean="0"/>
              <a:t>1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B707-2C0A-4780-9271-654CDCA659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0501311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56452-F91B-4C12-80B2-87940D4DD05D}" type="datetimeFigureOut">
              <a:rPr lang="zh-CN" altLang="en-US" smtClean="0"/>
              <a:t>2020/12/24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altLang="zh-CN" smtClean="0"/>
              <a:t>1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21919C-F22B-45E5-9182-BE02C500B2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3604108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 smtClean="0"/>
              <a:t>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0156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9073AE1D-4CA8-41AB-9808-D30909750C66}" type="datetimeFigureOut">
              <a:rPr lang="zh-CN" altLang="en-US" smtClean="0"/>
              <a:t>2020/12/24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8702CFB-7CDA-4381-B764-4D850E19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5918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AE1D-4CA8-41AB-9808-D30909750C66}" type="datetimeFigureOut">
              <a:rPr lang="zh-CN" altLang="en-US" smtClean="0"/>
              <a:t>2020/12/24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2CFB-7CDA-4381-B764-4D850E19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8439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073AE1D-4CA8-41AB-9808-D30909750C66}" type="datetimeFigureOut">
              <a:rPr lang="zh-CN" altLang="en-US" smtClean="0"/>
              <a:t>2020/12/24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8702CFB-7CDA-4381-B764-4D850E19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830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AE1D-4CA8-41AB-9808-D30909750C66}" type="datetimeFigureOut">
              <a:rPr lang="zh-CN" altLang="en-US" smtClean="0"/>
              <a:t>2020/12/24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2CFB-7CDA-4381-B764-4D850E19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942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073AE1D-4CA8-41AB-9808-D30909750C66}" type="datetimeFigureOut">
              <a:rPr lang="zh-CN" altLang="en-US" smtClean="0"/>
              <a:t>2020/12/24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8702CFB-7CDA-4381-B764-4D850E19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372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073AE1D-4CA8-41AB-9808-D30909750C66}" type="datetimeFigureOut">
              <a:rPr lang="zh-CN" altLang="en-US" smtClean="0"/>
              <a:t>2020/12/24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8702CFB-7CDA-4381-B764-4D850E19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2379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073AE1D-4CA8-41AB-9808-D30909750C66}" type="datetimeFigureOut">
              <a:rPr lang="zh-CN" altLang="en-US" smtClean="0"/>
              <a:t>2020/12/24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8702CFB-7CDA-4381-B764-4D850E19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9277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AE1D-4CA8-41AB-9808-D30909750C66}" type="datetimeFigureOut">
              <a:rPr lang="zh-CN" altLang="en-US" smtClean="0"/>
              <a:t>2020/12/24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2CFB-7CDA-4381-B764-4D850E19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6259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073AE1D-4CA8-41AB-9808-D30909750C66}" type="datetimeFigureOut">
              <a:rPr lang="zh-CN" altLang="en-US" smtClean="0"/>
              <a:t>2020/12/24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8702CFB-7CDA-4381-B764-4D850E19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6870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AE1D-4CA8-41AB-9808-D30909750C66}" type="datetimeFigureOut">
              <a:rPr lang="zh-CN" altLang="en-US" smtClean="0"/>
              <a:t>2020/12/24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2CFB-7CDA-4381-B764-4D850E19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657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073AE1D-4CA8-41AB-9808-D30909750C66}" type="datetimeFigureOut">
              <a:rPr lang="zh-CN" altLang="en-US" smtClean="0"/>
              <a:t>2020/12/24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8702CFB-7CDA-4381-B764-4D850E19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2661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3AE1D-4CA8-41AB-9808-D30909750C66}" type="datetimeFigureOut">
              <a:rPr lang="zh-CN" altLang="en-US" smtClean="0"/>
              <a:t>2020/12/24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02CFB-7CDA-4381-B764-4D850E192E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805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50360" y="2281561"/>
            <a:ext cx="8863625" cy="1412181"/>
          </a:xfrm>
        </p:spPr>
        <p:txBody>
          <a:bodyPr>
            <a:normAutofit fontScale="90000"/>
          </a:bodyPr>
          <a:lstStyle/>
          <a:p>
            <a:pPr algn="l">
              <a:lnSpc>
                <a:spcPts val="6000"/>
              </a:lnSpc>
            </a:pPr>
            <a:r>
              <a:rPr lang="zh-CN" altLang="en-US" smtClean="0"/>
              <a:t>        </a:t>
            </a:r>
            <a:r>
              <a:rPr lang="zh-CN" altLang="en-US" sz="4900"/>
              <a:t>学习</a:t>
            </a:r>
            <a:r>
              <a:rPr lang="zh-CN" altLang="en-US" sz="4900" smtClean="0"/>
              <a:t>教育部</a:t>
            </a:r>
            <a:r>
              <a:rPr lang="en-US" altLang="zh-CN" sz="4900" smtClean="0"/>
              <a:t>《</a:t>
            </a:r>
            <a:r>
              <a:rPr lang="zh-CN" altLang="en-US" sz="4900"/>
              <a:t>关于加强今冬明</a:t>
            </a:r>
            <a:r>
              <a:rPr lang="zh-CN" altLang="en-US" sz="4900" smtClean="0"/>
              <a:t>春 校</a:t>
            </a:r>
            <a:r>
              <a:rPr lang="zh-CN" altLang="en-US" sz="4900"/>
              <a:t>园疫情防控工作的通知</a:t>
            </a:r>
            <a:r>
              <a:rPr lang="en-US" altLang="zh-CN" sz="4900" smtClean="0"/>
              <a:t>》</a:t>
            </a:r>
            <a:r>
              <a:rPr lang="zh-CN" altLang="en-US" sz="4900" smtClean="0"/>
              <a:t>精神</a:t>
            </a:r>
            <a:endParaRPr lang="zh-CN" altLang="en-US" sz="53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922527" y="4255877"/>
            <a:ext cx="4351461" cy="949911"/>
          </a:xfrm>
        </p:spPr>
        <p:txBody>
          <a:bodyPr>
            <a:normAutofit/>
          </a:bodyPr>
          <a:lstStyle/>
          <a:p>
            <a:endParaRPr lang="en-US" altLang="zh-CN"/>
          </a:p>
          <a:p>
            <a:r>
              <a:rPr lang="zh-CN" altLang="en-US" sz="2800" b="1" smtClean="0"/>
              <a:t>纺</a:t>
            </a:r>
            <a:r>
              <a:rPr lang="zh-CN" altLang="en-US" sz="2800" b="1"/>
              <a:t>织与服装教工党</a:t>
            </a:r>
            <a:r>
              <a:rPr lang="zh-CN" altLang="en-US" sz="2800" b="1" smtClean="0"/>
              <a:t>支部</a:t>
            </a:r>
          </a:p>
          <a:p>
            <a:endParaRPr lang="en-US" altLang="zh-CN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1937" y="71022"/>
            <a:ext cx="1420164" cy="1393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311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(1). </a:t>
            </a:r>
            <a:r>
              <a:rPr lang="zh-CN" altLang="en-US" smtClean="0"/>
              <a:t>提升思想认识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932017" y="1743891"/>
            <a:ext cx="5952006" cy="3668510"/>
          </a:xfrm>
        </p:spPr>
        <p:txBody>
          <a:bodyPr>
            <a:normAutofit/>
          </a:bodyPr>
          <a:lstStyle/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当</a:t>
            </a:r>
            <a:r>
              <a:rPr lang="zh-CN" altLang="en-US" sz="2400" b="1">
                <a:solidFill>
                  <a:schemeClr val="tx1">
                    <a:lumMod val="95000"/>
                    <a:lumOff val="5000"/>
                  </a:schemeClr>
                </a:solidFill>
              </a:rPr>
              <a:t>前</a:t>
            </a:r>
            <a:r>
              <a:rPr lang="zh-CN" altLang="en-US" sz="2400" b="1">
                <a:solidFill>
                  <a:srgbClr val="FF0000"/>
                </a:solidFill>
              </a:rPr>
              <a:t>外防输入、内防反弹</a:t>
            </a:r>
            <a:r>
              <a:rPr lang="zh-CN" altLang="en-US" sz="2400" b="1">
                <a:solidFill>
                  <a:schemeClr val="tx1">
                    <a:lumMod val="95000"/>
                    <a:lumOff val="5000"/>
                  </a:schemeClr>
                </a:solidFill>
              </a:rPr>
              <a:t>的风险不容忽视，疫情防控形势仍十分严</a:t>
            </a:r>
            <a:r>
              <a:rPr lang="zh-CN" altLang="en-US" sz="24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峻。</a:t>
            </a:r>
            <a:endParaRPr lang="en-US" altLang="zh-CN" sz="2400" b="1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必须</a:t>
            </a:r>
            <a:r>
              <a:rPr lang="zh-CN" altLang="en-US" sz="2400" b="1">
                <a:solidFill>
                  <a:schemeClr val="tx1">
                    <a:lumMod val="95000"/>
                    <a:lumOff val="5000"/>
                  </a:schemeClr>
                </a:solidFill>
              </a:rPr>
              <a:t>强化底</a:t>
            </a:r>
            <a:r>
              <a:rPr lang="zh-CN" altLang="en-US" sz="2400" b="1">
                <a:solidFill>
                  <a:srgbClr val="FF0000"/>
                </a:solidFill>
              </a:rPr>
              <a:t>线思维和忧患意识，毫不懈怠</a:t>
            </a:r>
            <a:r>
              <a:rPr lang="zh-CN" altLang="en-US" sz="2400" b="1">
                <a:solidFill>
                  <a:schemeClr val="tx1">
                    <a:lumMod val="95000"/>
                    <a:lumOff val="5000"/>
                  </a:schemeClr>
                </a:solidFill>
              </a:rPr>
              <a:t>抓紧抓实抓细冬季疫情防控各项工</a:t>
            </a:r>
            <a:r>
              <a:rPr lang="zh-CN" altLang="en-US" sz="24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作。</a:t>
            </a:r>
            <a:endParaRPr lang="en-US" altLang="zh-CN" sz="2400" b="1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党员同志要</a:t>
            </a:r>
            <a:r>
              <a:rPr lang="zh-CN" altLang="en-US" sz="2400" b="1">
                <a:solidFill>
                  <a:schemeClr val="tx1">
                    <a:lumMod val="95000"/>
                    <a:lumOff val="5000"/>
                  </a:schemeClr>
                </a:solidFill>
              </a:rPr>
              <a:t>摆正态度，不能过于激进也不能过于消极，</a:t>
            </a:r>
            <a:r>
              <a:rPr lang="zh-CN" altLang="en-US" sz="2400" b="1">
                <a:solidFill>
                  <a:srgbClr val="FF0000"/>
                </a:solidFill>
              </a:rPr>
              <a:t>要正确的推进和落实防疫工作的进</a:t>
            </a:r>
            <a:r>
              <a:rPr lang="zh-CN" altLang="en-US" sz="2400" b="1" smtClean="0">
                <a:solidFill>
                  <a:srgbClr val="FF0000"/>
                </a:solidFill>
              </a:rPr>
              <a:t>行。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1836" y="0"/>
            <a:ext cx="1420164" cy="1393865"/>
          </a:xfrm>
          <a:prstGeom prst="rect">
            <a:avLst/>
          </a:prstGeom>
        </p:spPr>
      </p:pic>
      <p:sp>
        <p:nvSpPr>
          <p:cNvPr id="7" name="页脚占位符 1"/>
          <p:cNvSpPr txBox="1">
            <a:spLocks/>
          </p:cNvSpPr>
          <p:nvPr/>
        </p:nvSpPr>
        <p:spPr>
          <a:xfrm>
            <a:off x="10262585" y="6392577"/>
            <a:ext cx="1708373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mtClean="0"/>
              <a:t>纺织与服装学院教工党支部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9569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(2). </a:t>
            </a:r>
            <a:r>
              <a:rPr lang="zh-CN" altLang="en-US"/>
              <a:t>重</a:t>
            </a:r>
            <a:r>
              <a:rPr lang="zh-CN" altLang="en-US" smtClean="0"/>
              <a:t>点人群排查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674564" y="1430304"/>
            <a:ext cx="6502422" cy="4707197"/>
          </a:xfrm>
        </p:spPr>
        <p:txBody>
          <a:bodyPr>
            <a:noAutofit/>
          </a:bodyPr>
          <a:lstStyle/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 smtClean="0">
                <a:solidFill>
                  <a:srgbClr val="FF0000"/>
                </a:solidFill>
              </a:rPr>
              <a:t>重点</a:t>
            </a:r>
            <a:r>
              <a:rPr lang="zh-CN" altLang="en-US" sz="2400" b="1">
                <a:solidFill>
                  <a:srgbClr val="FF0000"/>
                </a:solidFill>
              </a:rPr>
              <a:t>人</a:t>
            </a:r>
            <a:r>
              <a:rPr lang="zh-CN" altLang="en-US" sz="2400" b="1" smtClean="0">
                <a:solidFill>
                  <a:srgbClr val="FF0000"/>
                </a:solidFill>
              </a:rPr>
              <a:t>群：</a:t>
            </a:r>
            <a:r>
              <a:rPr lang="zh-CN" altLang="en-US" sz="2400" b="1" smtClean="0"/>
              <a:t>包</a:t>
            </a:r>
            <a:r>
              <a:rPr lang="zh-CN" altLang="en-US" sz="2400" b="1"/>
              <a:t>含病人、疑似病人、密切接触者、境外来的回国人员。有一些职业暴露人员，比如医护人员，从事疫情防控的警察、保安，还有保洁人员、服务员等等</a:t>
            </a:r>
            <a:r>
              <a:rPr lang="zh-CN" altLang="en-US" sz="2400" b="1" smtClean="0"/>
              <a:t>。</a:t>
            </a:r>
            <a:endParaRPr lang="en-US" altLang="zh-CN" sz="2400" b="1" smtClean="0"/>
          </a:p>
          <a:p>
            <a:pPr>
              <a:buFont typeface="Wingdings" panose="05000000000000000000" pitchFamily="2" charset="2"/>
              <a:buChar char="p"/>
            </a:pPr>
            <a:r>
              <a:rPr lang="zh-CN" altLang="en-US" sz="2400" b="1" smtClean="0"/>
              <a:t>要</a:t>
            </a:r>
            <a:r>
              <a:rPr lang="zh-CN" altLang="en-US" sz="2400" b="1"/>
              <a:t>进一步完善重点</a:t>
            </a:r>
            <a:r>
              <a:rPr lang="zh-CN" altLang="en-US" sz="2400" b="1">
                <a:solidFill>
                  <a:srgbClr val="FF0000"/>
                </a:solidFill>
              </a:rPr>
              <a:t>人群动态跟踪</a:t>
            </a:r>
            <a:r>
              <a:rPr lang="zh-CN" altLang="en-US" sz="2400" b="1"/>
              <a:t>服务管理机</a:t>
            </a:r>
            <a:r>
              <a:rPr lang="zh-CN" altLang="en-US" sz="2400" b="1" smtClean="0"/>
              <a:t>制；要</a:t>
            </a:r>
            <a:r>
              <a:rPr lang="zh-CN" altLang="en-US" sz="2400" b="1"/>
              <a:t>畅通信息数据，</a:t>
            </a:r>
            <a:r>
              <a:rPr lang="zh-CN" altLang="en-US" sz="2400" b="1">
                <a:solidFill>
                  <a:srgbClr val="FF0000"/>
                </a:solidFill>
              </a:rPr>
              <a:t>强化信息推送</a:t>
            </a:r>
            <a:r>
              <a:rPr lang="zh-CN" altLang="en-US" sz="2400" b="1"/>
              <a:t>，开展数据研判，及时上</a:t>
            </a:r>
            <a:r>
              <a:rPr lang="zh-CN" altLang="en-US" sz="2400" b="1" smtClean="0"/>
              <a:t>报；</a:t>
            </a:r>
            <a:endParaRPr lang="en-US" altLang="zh-CN" sz="2400" b="1" smtClean="0"/>
          </a:p>
          <a:p>
            <a:pPr>
              <a:buFont typeface="Wingdings" panose="05000000000000000000" pitchFamily="2" charset="2"/>
              <a:buChar char="p"/>
            </a:pPr>
            <a:r>
              <a:rPr lang="zh-CN" altLang="en-US" sz="2400" b="1" smtClean="0"/>
              <a:t>要</a:t>
            </a:r>
            <a:r>
              <a:rPr lang="zh-CN" altLang="en-US" sz="2400" b="1"/>
              <a:t>强化责任落实，</a:t>
            </a:r>
            <a:r>
              <a:rPr lang="zh-CN" altLang="en-US" sz="2400" b="1">
                <a:solidFill>
                  <a:srgbClr val="FF0000"/>
                </a:solidFill>
              </a:rPr>
              <a:t>紧盯责任、人员、措施、保障、纪律“五个到位”</a:t>
            </a:r>
            <a:r>
              <a:rPr lang="zh-CN" altLang="en-US" sz="2400" b="1"/>
              <a:t>，确保各项工作紧张有序进行。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1836" y="0"/>
            <a:ext cx="1420164" cy="1393865"/>
          </a:xfrm>
          <a:prstGeom prst="rect">
            <a:avLst/>
          </a:prstGeom>
        </p:spPr>
      </p:pic>
      <p:sp>
        <p:nvSpPr>
          <p:cNvPr id="7" name="页脚占位符 1"/>
          <p:cNvSpPr>
            <a:spLocks noGrp="1"/>
          </p:cNvSpPr>
          <p:nvPr>
            <p:ph type="ftr" sz="quarter" idx="11"/>
          </p:nvPr>
        </p:nvSpPr>
        <p:spPr>
          <a:xfrm>
            <a:off x="10262585" y="6392577"/>
            <a:ext cx="1708373" cy="320040"/>
          </a:xfrm>
        </p:spPr>
        <p:txBody>
          <a:bodyPr/>
          <a:lstStyle/>
          <a:p>
            <a:r>
              <a:rPr lang="zh-CN" altLang="en-US" smtClean="0"/>
              <a:t>纺织与服装学院教工党支部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82854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(3). </a:t>
            </a:r>
            <a:r>
              <a:rPr lang="zh-CN" altLang="en-US" smtClean="0"/>
              <a:t>重点场所管控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632104" y="1308489"/>
            <a:ext cx="6686925" cy="484986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p"/>
            </a:pPr>
            <a:r>
              <a:rPr lang="zh-CN" altLang="en-US" sz="2400" b="1" smtClean="0">
                <a:solidFill>
                  <a:srgbClr val="FF0000"/>
                </a:solidFill>
              </a:rPr>
              <a:t>重</a:t>
            </a:r>
            <a:r>
              <a:rPr lang="zh-CN" altLang="en-US" sz="2400" b="1">
                <a:solidFill>
                  <a:srgbClr val="FF0000"/>
                </a:solidFill>
              </a:rPr>
              <a:t>点场所：</a:t>
            </a:r>
            <a:r>
              <a:rPr lang="zh-CN" altLang="en-US" sz="2400" b="1"/>
              <a:t>生活服务类场所、开放式活动场所、密闭式娱乐、休闲场所、客运场站和公共交通工具</a:t>
            </a:r>
            <a:r>
              <a:rPr lang="zh-CN" altLang="en-US" sz="2400" b="1" smtClean="0"/>
              <a:t>、特殊单位场所（养老院、监狱、精神卫生医疗机构等）、企</a:t>
            </a:r>
            <a:r>
              <a:rPr lang="zh-CN" altLang="en-US" sz="2400" b="1" smtClean="0"/>
              <a:t>事业单</a:t>
            </a:r>
            <a:r>
              <a:rPr lang="zh-CN" altLang="en-US" sz="2400" b="1" smtClean="0"/>
              <a:t>位。</a:t>
            </a:r>
            <a:endParaRPr lang="en-US" altLang="zh-CN" sz="2400" b="1" smtClean="0"/>
          </a:p>
          <a:p>
            <a:pPr>
              <a:buFont typeface="Wingdings" panose="05000000000000000000" pitchFamily="2" charset="2"/>
              <a:buChar char="p"/>
            </a:pPr>
            <a:r>
              <a:rPr lang="zh-CN" altLang="en-US" sz="2400" b="1" smtClean="0"/>
              <a:t>排</a:t>
            </a:r>
            <a:r>
              <a:rPr lang="zh-CN" altLang="en-US" sz="2400" b="1"/>
              <a:t>查了</a:t>
            </a:r>
            <a:r>
              <a:rPr lang="zh-CN" altLang="en-US" sz="2400" b="1">
                <a:solidFill>
                  <a:srgbClr val="FF0000"/>
                </a:solidFill>
              </a:rPr>
              <a:t>校园重点场所与设施</a:t>
            </a:r>
            <a:r>
              <a:rPr lang="zh-CN" altLang="en-US" sz="2400" b="1"/>
              <a:t>的安全隐患，加强了校园重点场所与设施的卫生防</a:t>
            </a:r>
            <a:r>
              <a:rPr lang="zh-CN" altLang="en-US" sz="2400" b="1" smtClean="0"/>
              <a:t>疫</a:t>
            </a:r>
            <a:r>
              <a:rPr lang="zh-CN" altLang="en-US" sz="2400" b="1" smtClean="0"/>
              <a:t>。加</a:t>
            </a:r>
            <a:r>
              <a:rPr lang="zh-CN" altLang="en-US" sz="2400" b="1"/>
              <a:t>强教室、食堂、宿舍以及洗手间、洗漱间的</a:t>
            </a:r>
            <a:r>
              <a:rPr lang="zh-CN" altLang="en-US" sz="2400" b="1">
                <a:solidFill>
                  <a:srgbClr val="FF0000"/>
                </a:solidFill>
              </a:rPr>
              <a:t>保洁和消毒</a:t>
            </a:r>
            <a:r>
              <a:rPr lang="zh-CN" altLang="en-US" sz="2400" b="1" smtClean="0"/>
              <a:t>。</a:t>
            </a:r>
            <a:endParaRPr lang="en-US" altLang="zh-CN" sz="2400" b="1" smtClean="0"/>
          </a:p>
          <a:p>
            <a:pPr>
              <a:buFont typeface="Wingdings" panose="05000000000000000000" pitchFamily="2" charset="2"/>
              <a:buChar char="p"/>
            </a:pPr>
            <a:r>
              <a:rPr lang="zh-CN" altLang="en-US" sz="2400" b="1" smtClean="0"/>
              <a:t>进</a:t>
            </a:r>
            <a:r>
              <a:rPr lang="zh-CN" altLang="en-US" sz="2400" b="1"/>
              <a:t>行预防性消毒，并且</a:t>
            </a:r>
            <a:r>
              <a:rPr lang="zh-CN" altLang="en-US" sz="2400" b="1">
                <a:solidFill>
                  <a:srgbClr val="FF0000"/>
                </a:solidFill>
              </a:rPr>
              <a:t>开窗通风换气，</a:t>
            </a:r>
            <a:r>
              <a:rPr lang="zh-CN" altLang="en-US" sz="2400" b="1"/>
              <a:t>保证宿</a:t>
            </a:r>
            <a:r>
              <a:rPr lang="zh-CN" altLang="en-US" sz="2400" b="1" smtClean="0"/>
              <a:t>舍、实验室、教室的</a:t>
            </a:r>
            <a:r>
              <a:rPr lang="zh-CN" altLang="en-US" sz="2400" b="1"/>
              <a:t>整洁和卫生。</a:t>
            </a:r>
            <a:endParaRPr lang="en-US" altLang="zh-CN" sz="2400" b="1" smtClean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1836" y="0"/>
            <a:ext cx="1420164" cy="1393865"/>
          </a:xfrm>
          <a:prstGeom prst="rect">
            <a:avLst/>
          </a:prstGeom>
        </p:spPr>
      </p:pic>
      <p:sp>
        <p:nvSpPr>
          <p:cNvPr id="7" name="页脚占位符 1"/>
          <p:cNvSpPr>
            <a:spLocks noGrp="1"/>
          </p:cNvSpPr>
          <p:nvPr>
            <p:ph type="ftr" sz="quarter" idx="11"/>
          </p:nvPr>
        </p:nvSpPr>
        <p:spPr>
          <a:xfrm>
            <a:off x="10262585" y="6392577"/>
            <a:ext cx="1708373" cy="320040"/>
          </a:xfrm>
        </p:spPr>
        <p:txBody>
          <a:bodyPr/>
          <a:lstStyle/>
          <a:p>
            <a:r>
              <a:rPr lang="zh-CN" altLang="en-US" smtClean="0"/>
              <a:t>纺织与服装学院教工党支部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14234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(4). </a:t>
            </a:r>
            <a:r>
              <a:rPr lang="zh-CN" altLang="en-US" smtClean="0"/>
              <a:t>加强宣传力度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834362" y="1189608"/>
            <a:ext cx="5730065" cy="4234647"/>
          </a:xfrm>
        </p:spPr>
        <p:txBody>
          <a:bodyPr>
            <a:noAutofit/>
          </a:bodyPr>
          <a:lstStyle/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endParaRPr lang="en-US" altLang="zh-CN" sz="2400" b="1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始</a:t>
            </a:r>
            <a:r>
              <a:rPr lang="zh-CN" altLang="en-US" sz="2400" b="1">
                <a:solidFill>
                  <a:schemeClr val="tx1">
                    <a:lumMod val="95000"/>
                    <a:lumOff val="5000"/>
                  </a:schemeClr>
                </a:solidFill>
              </a:rPr>
              <a:t>终绷紧校园疫情防控这根</a:t>
            </a:r>
            <a:r>
              <a:rPr lang="zh-CN" altLang="en-US" sz="24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弦、</a:t>
            </a:r>
            <a:r>
              <a:rPr lang="zh-CN" altLang="en-US" sz="2400" b="1" smtClean="0">
                <a:solidFill>
                  <a:srgbClr val="FF0000"/>
                </a:solidFill>
              </a:rPr>
              <a:t>坚</a:t>
            </a:r>
            <a:r>
              <a:rPr lang="zh-CN" altLang="en-US" sz="2400" b="1">
                <a:solidFill>
                  <a:srgbClr val="FF0000"/>
                </a:solidFill>
              </a:rPr>
              <a:t>决杜绝麻痹心理松懈心</a:t>
            </a:r>
            <a:r>
              <a:rPr lang="zh-CN" altLang="en-US" sz="2400" b="1" smtClean="0">
                <a:solidFill>
                  <a:srgbClr val="FF0000"/>
                </a:solidFill>
              </a:rPr>
              <a:t>态、</a:t>
            </a:r>
            <a:r>
              <a:rPr lang="zh-CN" altLang="en-US" sz="24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通</a:t>
            </a:r>
            <a:r>
              <a:rPr lang="zh-CN" altLang="en-US" sz="2400" b="1">
                <a:solidFill>
                  <a:schemeClr val="tx1">
                    <a:lumMod val="95000"/>
                    <a:lumOff val="5000"/>
                  </a:schemeClr>
                </a:solidFill>
              </a:rPr>
              <a:t>过扎实落实卫生防疫工</a:t>
            </a:r>
            <a:r>
              <a:rPr lang="zh-CN" altLang="en-US" sz="24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作。</a:t>
            </a:r>
            <a:endParaRPr lang="en-US" altLang="zh-CN" sz="2400" b="1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悬</a:t>
            </a:r>
            <a:r>
              <a:rPr lang="zh-CN" altLang="en-US" sz="2400" b="1">
                <a:solidFill>
                  <a:schemeClr val="tx1">
                    <a:lumMod val="95000"/>
                    <a:lumOff val="5000"/>
                  </a:schemeClr>
                </a:solidFill>
              </a:rPr>
              <a:t>挂</a:t>
            </a:r>
            <a:r>
              <a:rPr lang="zh-CN" altLang="en-US" sz="2400" b="1">
                <a:solidFill>
                  <a:srgbClr val="FF0000"/>
                </a:solidFill>
              </a:rPr>
              <a:t>宣传标语，张贴海报、倡议</a:t>
            </a:r>
            <a:r>
              <a:rPr lang="zh-CN" altLang="en-US" sz="2400" b="1" smtClean="0">
                <a:solidFill>
                  <a:srgbClr val="FF0000"/>
                </a:solidFill>
              </a:rPr>
              <a:t>书。</a:t>
            </a:r>
            <a:endParaRPr lang="zh-CN" altLang="en-US" sz="2400" b="1">
              <a:solidFill>
                <a:srgbClr val="FF0000"/>
              </a:solidFill>
            </a:endParaRPr>
          </a:p>
          <a:p>
            <a:pPr>
              <a:lnSpc>
                <a:spcPts val="3200"/>
              </a:lnSpc>
              <a:buFont typeface="Wingdings" panose="05000000000000000000" pitchFamily="2" charset="2"/>
              <a:buChar char="p"/>
            </a:pPr>
            <a:r>
              <a:rPr lang="zh-CN" altLang="en-US" sz="24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加</a:t>
            </a:r>
            <a:r>
              <a:rPr lang="zh-CN" altLang="en-US" sz="2400" b="1">
                <a:solidFill>
                  <a:schemeClr val="tx1">
                    <a:lumMod val="95000"/>
                    <a:lumOff val="5000"/>
                  </a:schemeClr>
                </a:solidFill>
              </a:rPr>
              <a:t>大常态化疫情防控宣传力度，提高科学防范意识，</a:t>
            </a:r>
            <a:r>
              <a:rPr lang="zh-CN" altLang="en-US" sz="2400" b="1">
                <a:solidFill>
                  <a:srgbClr val="FF0000"/>
                </a:solidFill>
              </a:rPr>
              <a:t>倡导学生做好个人防护。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1836" y="62144"/>
            <a:ext cx="1420164" cy="1393865"/>
          </a:xfrm>
          <a:prstGeom prst="rect">
            <a:avLst/>
          </a:prstGeom>
        </p:spPr>
      </p:pic>
      <p:sp>
        <p:nvSpPr>
          <p:cNvPr id="7" name="页脚占位符 1"/>
          <p:cNvSpPr txBox="1">
            <a:spLocks/>
          </p:cNvSpPr>
          <p:nvPr/>
        </p:nvSpPr>
        <p:spPr>
          <a:xfrm>
            <a:off x="10262585" y="6392577"/>
            <a:ext cx="1708373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mtClean="0"/>
              <a:t>纺织与服装学院教工党支部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6437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2583402" y="2386222"/>
            <a:ext cx="7102136" cy="1748729"/>
          </a:xfrm>
        </p:spPr>
        <p:txBody>
          <a:bodyPr/>
          <a:lstStyle/>
          <a:p>
            <a:r>
              <a:rPr lang="zh-CN" altLang="en-US" smtClean="0"/>
              <a:t>疫情防控、人人有责</a:t>
            </a:r>
            <a:r>
              <a:rPr lang="en-US" altLang="zh-CN" smtClean="0"/>
              <a:t/>
            </a:r>
            <a:br>
              <a:rPr lang="en-US" altLang="zh-CN" smtClean="0"/>
            </a:br>
            <a:r>
              <a:rPr lang="zh-CN" altLang="en-US" smtClean="0"/>
              <a:t>从我做起、党员争先</a:t>
            </a:r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1836" y="0"/>
            <a:ext cx="1420164" cy="1393865"/>
          </a:xfrm>
          <a:prstGeom prst="rect">
            <a:avLst/>
          </a:prstGeom>
        </p:spPr>
      </p:pic>
      <p:sp>
        <p:nvSpPr>
          <p:cNvPr id="5" name="页脚占位符 1"/>
          <p:cNvSpPr>
            <a:spLocks noGrp="1"/>
          </p:cNvSpPr>
          <p:nvPr>
            <p:ph type="ftr" sz="quarter" idx="11"/>
          </p:nvPr>
        </p:nvSpPr>
        <p:spPr>
          <a:xfrm>
            <a:off x="5120728" y="6440128"/>
            <a:ext cx="2027483" cy="320040"/>
          </a:xfrm>
        </p:spPr>
        <p:txBody>
          <a:bodyPr/>
          <a:lstStyle/>
          <a:p>
            <a:r>
              <a:rPr lang="zh-CN" altLang="en-US" smtClean="0"/>
              <a:t>纺织与服装学院教工党支部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5506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853489" y="2304158"/>
            <a:ext cx="3500828" cy="2470065"/>
          </a:xfrm>
        </p:spPr>
        <p:txBody>
          <a:bodyPr>
            <a:normAutofit/>
          </a:bodyPr>
          <a:lstStyle/>
          <a:p>
            <a:r>
              <a:rPr lang="zh-CN" altLang="en-US" sz="4800" smtClean="0"/>
              <a:t>目录</a:t>
            </a:r>
            <a:endParaRPr lang="zh-CN" altLang="en-US" sz="4800"/>
          </a:p>
        </p:txBody>
      </p:sp>
      <p:sp>
        <p:nvSpPr>
          <p:cNvPr id="7" name="内容占位符 6"/>
          <p:cNvSpPr>
            <a:spLocks noGrp="1"/>
          </p:cNvSpPr>
          <p:nvPr>
            <p:ph sz="half" idx="1"/>
          </p:nvPr>
        </p:nvSpPr>
        <p:spPr>
          <a:xfrm>
            <a:off x="4978835" y="2129024"/>
            <a:ext cx="6269591" cy="11670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2800" b="1">
                <a:solidFill>
                  <a:srgbClr val="FF0000"/>
                </a:solidFill>
              </a:rPr>
              <a:t>第一部</a:t>
            </a:r>
            <a:r>
              <a:rPr lang="zh-CN" altLang="en-US" sz="2800" b="1" smtClean="0">
                <a:solidFill>
                  <a:srgbClr val="FF0000"/>
                </a:solidFill>
              </a:rPr>
              <a:t>分</a:t>
            </a:r>
            <a:r>
              <a:rPr lang="zh-CN" altLang="en-US" sz="2800" b="1">
                <a:solidFill>
                  <a:srgbClr val="FF0000"/>
                </a:solidFill>
              </a:rPr>
              <a:t> </a:t>
            </a:r>
            <a:r>
              <a:rPr lang="zh-CN" altLang="en-US" sz="2800" b="1" smtClean="0">
                <a:solidFill>
                  <a:srgbClr val="FF0000"/>
                </a:solidFill>
              </a:rPr>
              <a:t> </a:t>
            </a:r>
            <a:r>
              <a:rPr lang="en-US" altLang="zh-CN" sz="2800" b="1" smtClean="0">
                <a:solidFill>
                  <a:srgbClr val="FF0000"/>
                </a:solidFill>
              </a:rPr>
              <a:t>《</a:t>
            </a:r>
            <a:r>
              <a:rPr lang="zh-CN" altLang="en-US" sz="2800" b="1">
                <a:solidFill>
                  <a:srgbClr val="FF0000"/>
                </a:solidFill>
              </a:rPr>
              <a:t>关于加强今冬明春校园疫情防控工作的通知</a:t>
            </a:r>
            <a:r>
              <a:rPr lang="en-US" altLang="zh-CN" sz="2800" b="1" smtClean="0">
                <a:solidFill>
                  <a:srgbClr val="FF0000"/>
                </a:solidFill>
              </a:rPr>
              <a:t>》</a:t>
            </a:r>
            <a:r>
              <a:rPr lang="zh-CN" altLang="en-US" sz="2800" b="1">
                <a:solidFill>
                  <a:srgbClr val="FF0000"/>
                </a:solidFill>
              </a:rPr>
              <a:t>主</a:t>
            </a:r>
            <a:r>
              <a:rPr lang="zh-CN" altLang="en-US" sz="2800" b="1" smtClean="0">
                <a:solidFill>
                  <a:srgbClr val="FF0000"/>
                </a:solidFill>
              </a:rPr>
              <a:t>要内容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8" name="内容占位符 7"/>
          <p:cNvSpPr>
            <a:spLocks noGrp="1"/>
          </p:cNvSpPr>
          <p:nvPr>
            <p:ph sz="half" idx="2"/>
          </p:nvPr>
        </p:nvSpPr>
        <p:spPr>
          <a:xfrm>
            <a:off x="5073975" y="4045216"/>
            <a:ext cx="6079310" cy="5711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2800" b="1">
                <a:solidFill>
                  <a:srgbClr val="FF0000"/>
                </a:solidFill>
              </a:rPr>
              <a:t>第二部</a:t>
            </a:r>
            <a:r>
              <a:rPr lang="zh-CN" altLang="en-US" sz="2800" b="1" smtClean="0">
                <a:solidFill>
                  <a:srgbClr val="FF0000"/>
                </a:solidFill>
              </a:rPr>
              <a:t>分   疫</a:t>
            </a:r>
            <a:r>
              <a:rPr lang="zh-CN" altLang="en-US" sz="2800" b="1">
                <a:solidFill>
                  <a:srgbClr val="FF0000"/>
                </a:solidFill>
              </a:rPr>
              <a:t>情防控的指导建议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7866" y="79899"/>
            <a:ext cx="1420164" cy="1393865"/>
          </a:xfrm>
          <a:prstGeom prst="rect">
            <a:avLst/>
          </a:prstGeom>
        </p:spPr>
      </p:pic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>
          <a:xfrm>
            <a:off x="10262585" y="6392577"/>
            <a:ext cx="1708373" cy="320040"/>
          </a:xfrm>
        </p:spPr>
        <p:txBody>
          <a:bodyPr/>
          <a:lstStyle/>
          <a:p>
            <a:r>
              <a:rPr lang="zh-CN" altLang="en-US" smtClean="0"/>
              <a:t>纺织与服装学院教工党支部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188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3274525" y="2041864"/>
            <a:ext cx="5700622" cy="2506323"/>
          </a:xfrm>
        </p:spPr>
        <p:txBody>
          <a:bodyPr>
            <a:noAutofit/>
          </a:bodyPr>
          <a:lstStyle/>
          <a:p>
            <a:pPr algn="l"/>
            <a:r>
              <a:rPr lang="en-US" altLang="zh-CN" sz="3200" smtClean="0"/>
              <a:t/>
            </a:r>
            <a:br>
              <a:rPr lang="en-US" altLang="zh-CN" sz="3200" smtClean="0"/>
            </a:br>
            <a:r>
              <a:rPr lang="en-US" altLang="zh-CN" sz="3200"/>
              <a:t/>
            </a:r>
            <a:br>
              <a:rPr lang="en-US" altLang="zh-CN" sz="3200"/>
            </a:br>
            <a:r>
              <a:rPr lang="en-US" altLang="zh-CN" sz="3200" smtClean="0"/>
              <a:t>                      </a:t>
            </a:r>
            <a:r>
              <a:rPr lang="zh-CN" altLang="en-US" sz="3200" smtClean="0"/>
              <a:t>第</a:t>
            </a:r>
            <a:r>
              <a:rPr lang="zh-CN" altLang="en-US" sz="3200"/>
              <a:t>一部分  </a:t>
            </a:r>
            <a:r>
              <a:rPr lang="en-US" altLang="zh-CN" sz="3200" smtClean="0"/>
              <a:t/>
            </a:r>
            <a:br>
              <a:rPr lang="en-US" altLang="zh-CN" sz="3200" smtClean="0"/>
            </a:br>
            <a:r>
              <a:rPr lang="en-US" altLang="zh-CN" sz="3200" smtClean="0"/>
              <a:t>    </a:t>
            </a:r>
            <a:br>
              <a:rPr lang="en-US" altLang="zh-CN" sz="3200" smtClean="0"/>
            </a:br>
            <a:r>
              <a:rPr lang="en-US" altLang="zh-CN" sz="3200" smtClean="0"/>
              <a:t>   《</a:t>
            </a:r>
            <a:r>
              <a:rPr lang="zh-CN" altLang="en-US" sz="3200"/>
              <a:t>关于加强今冬明春校园疫情防控工作的通知</a:t>
            </a:r>
            <a:r>
              <a:rPr lang="en-US" altLang="zh-CN" sz="3200"/>
              <a:t>》</a:t>
            </a:r>
            <a:r>
              <a:rPr lang="zh-CN" altLang="en-US" sz="3200"/>
              <a:t>主要内容</a:t>
            </a:r>
            <a:br>
              <a:rPr lang="zh-CN" altLang="en-US" sz="3200"/>
            </a:br>
            <a:endParaRPr lang="zh-CN" altLang="en-US" sz="320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1836" y="0"/>
            <a:ext cx="1420164" cy="1393865"/>
          </a:xfrm>
          <a:prstGeom prst="rect">
            <a:avLst/>
          </a:prstGeom>
        </p:spPr>
      </p:pic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>
          <a:xfrm>
            <a:off x="4982368" y="6413494"/>
            <a:ext cx="2284935" cy="320040"/>
          </a:xfrm>
        </p:spPr>
        <p:txBody>
          <a:bodyPr/>
          <a:lstStyle/>
          <a:p>
            <a:r>
              <a:rPr lang="zh-CN" altLang="en-US" smtClean="0"/>
              <a:t>纺织与服装学院教工党支部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042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(1). </a:t>
            </a:r>
            <a:r>
              <a:rPr lang="zh-CN" altLang="en-US" smtClean="0"/>
              <a:t>守防线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59523" y="1997029"/>
            <a:ext cx="5712313" cy="2986892"/>
          </a:xfrm>
        </p:spPr>
        <p:txBody>
          <a:bodyPr>
            <a:normAutofit/>
          </a:bodyPr>
          <a:lstStyle/>
          <a:p>
            <a:pPr marL="0" indent="0">
              <a:lnSpc>
                <a:spcPts val="3200"/>
              </a:lnSpc>
              <a:buNone/>
            </a:pPr>
            <a:r>
              <a:rPr lang="zh-CN" altLang="en-US" sz="2400" b="1" smtClean="0"/>
              <a:t>严格落实校园疫情防控措施，坚持人物同防、</a:t>
            </a:r>
            <a:r>
              <a:rPr lang="zh-CN" altLang="en-US" sz="2400" b="1" smtClean="0">
                <a:solidFill>
                  <a:srgbClr val="FF0000"/>
                </a:solidFill>
              </a:rPr>
              <a:t>多病共防，加强日常管理和聚集性活动管理</a:t>
            </a:r>
            <a:r>
              <a:rPr lang="zh-CN" altLang="en-US" sz="2400" b="1" smtClean="0"/>
              <a:t>，做好教师、食堂、宿舍、实验室等重点场所卫生管理，主动防范今冬明春新冠肺炎疫情与其</a:t>
            </a:r>
            <a:r>
              <a:rPr lang="zh-CN" altLang="en-US" sz="2400" b="1" smtClean="0">
                <a:solidFill>
                  <a:srgbClr val="FF0000"/>
                </a:solidFill>
              </a:rPr>
              <a:t>他常见传染病叠加风险</a:t>
            </a:r>
            <a:r>
              <a:rPr lang="zh-CN" altLang="en-US" sz="2400" b="1" smtClean="0"/>
              <a:t>。</a:t>
            </a:r>
            <a:endParaRPr lang="zh-CN" altLang="en-US" sz="2400" b="1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1836" y="0"/>
            <a:ext cx="1420164" cy="1393865"/>
          </a:xfrm>
          <a:prstGeom prst="rect">
            <a:avLst/>
          </a:prstGeom>
        </p:spPr>
      </p:pic>
      <p:sp>
        <p:nvSpPr>
          <p:cNvPr id="6" name="页脚占位符 1"/>
          <p:cNvSpPr>
            <a:spLocks noGrp="1"/>
          </p:cNvSpPr>
          <p:nvPr>
            <p:ph type="ftr" sz="quarter" idx="11"/>
          </p:nvPr>
        </p:nvSpPr>
        <p:spPr>
          <a:xfrm>
            <a:off x="10262585" y="6392577"/>
            <a:ext cx="1708373" cy="320040"/>
          </a:xfrm>
        </p:spPr>
        <p:txBody>
          <a:bodyPr/>
          <a:lstStyle/>
          <a:p>
            <a:r>
              <a:rPr lang="zh-CN" altLang="en-US" smtClean="0"/>
              <a:t>纺织与服装学院教工党支部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4778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(2). </a:t>
            </a:r>
            <a:r>
              <a:rPr lang="zh-CN" altLang="en-US" smtClean="0"/>
              <a:t>严措施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09571" y="2319486"/>
            <a:ext cx="5756696" cy="2486881"/>
          </a:xfrm>
        </p:spPr>
        <p:txBody>
          <a:bodyPr>
            <a:normAutofit/>
          </a:bodyPr>
          <a:lstStyle/>
          <a:p>
            <a:pPr marL="0" indent="0">
              <a:lnSpc>
                <a:spcPts val="3200"/>
              </a:lnSpc>
              <a:buNone/>
            </a:pPr>
            <a:r>
              <a:rPr lang="zh-CN" altLang="en-US" sz="2400" b="1" smtClean="0"/>
              <a:t>各地各校做好应对</a:t>
            </a:r>
            <a:r>
              <a:rPr lang="zh-CN" altLang="en-US" sz="2400" b="1" smtClean="0">
                <a:solidFill>
                  <a:srgbClr val="FF0000"/>
                </a:solidFill>
              </a:rPr>
              <a:t>聚集性疫情准备，主动方法新冠肺炎疫情通过进口冷链食品输入风险</a:t>
            </a:r>
            <a:r>
              <a:rPr lang="zh-CN" altLang="en-US" sz="2400" b="1" smtClean="0"/>
              <a:t>，完善应急预案，严格做好食品采购人员防护，实施预防性全面消毒处理，强化应急演练。</a:t>
            </a:r>
            <a:endParaRPr lang="zh-CN" altLang="en-US" sz="2400" b="1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1836" y="0"/>
            <a:ext cx="1420164" cy="1393865"/>
          </a:xfrm>
          <a:prstGeom prst="rect">
            <a:avLst/>
          </a:prstGeom>
        </p:spPr>
      </p:pic>
      <p:sp>
        <p:nvSpPr>
          <p:cNvPr id="6" name="页脚占位符 1"/>
          <p:cNvSpPr txBox="1">
            <a:spLocks/>
          </p:cNvSpPr>
          <p:nvPr/>
        </p:nvSpPr>
        <p:spPr>
          <a:xfrm>
            <a:off x="10262585" y="6392577"/>
            <a:ext cx="1708373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mtClean="0"/>
              <a:t>纺织与服装学院教工党支部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0411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(3). </a:t>
            </a:r>
            <a:r>
              <a:rPr lang="zh-CN" altLang="en-US" smtClean="0"/>
              <a:t>强意识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08098" y="2597631"/>
            <a:ext cx="5463738" cy="1961030"/>
          </a:xfrm>
        </p:spPr>
        <p:txBody>
          <a:bodyPr>
            <a:normAutofit/>
          </a:bodyPr>
          <a:lstStyle/>
          <a:p>
            <a:pPr marL="0" indent="0">
              <a:lnSpc>
                <a:spcPts val="3200"/>
              </a:lnSpc>
              <a:buNone/>
            </a:pPr>
            <a:r>
              <a:rPr lang="zh-CN" altLang="en-US" sz="2400" b="1" smtClean="0"/>
              <a:t>加强健康教育，切实引导师生和家长落实疫情防控要求，切实</a:t>
            </a:r>
            <a:r>
              <a:rPr lang="zh-CN" altLang="en-US" sz="2400" b="1" smtClean="0">
                <a:solidFill>
                  <a:srgbClr val="FF0000"/>
                </a:solidFill>
              </a:rPr>
              <a:t>增强个人防护意识，养成勤洗手、“一米线”</a:t>
            </a:r>
            <a:r>
              <a:rPr lang="zh-CN" altLang="en-US" sz="2400" b="1" smtClean="0"/>
              <a:t>等生活习惯和生活方式。</a:t>
            </a:r>
            <a:endParaRPr lang="zh-CN" altLang="en-US" sz="2400" b="1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1836" y="0"/>
            <a:ext cx="1420164" cy="1393865"/>
          </a:xfrm>
          <a:prstGeom prst="rect">
            <a:avLst/>
          </a:prstGeom>
        </p:spPr>
      </p:pic>
      <p:sp>
        <p:nvSpPr>
          <p:cNvPr id="6" name="页脚占位符 1"/>
          <p:cNvSpPr txBox="1">
            <a:spLocks/>
          </p:cNvSpPr>
          <p:nvPr/>
        </p:nvSpPr>
        <p:spPr>
          <a:xfrm>
            <a:off x="10262585" y="6392577"/>
            <a:ext cx="1708373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mtClean="0"/>
              <a:t>纺织与服装学院教工党支部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216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(4). </a:t>
            </a:r>
            <a:r>
              <a:rPr lang="zh-CN" altLang="en-US" smtClean="0"/>
              <a:t>重科普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18448" y="2217205"/>
            <a:ext cx="5724410" cy="2721882"/>
          </a:xfrm>
        </p:spPr>
        <p:txBody>
          <a:bodyPr>
            <a:noAutofit/>
          </a:bodyPr>
          <a:lstStyle/>
          <a:p>
            <a:pPr marL="0" indent="0">
              <a:lnSpc>
                <a:spcPts val="3200"/>
              </a:lnSpc>
              <a:buNone/>
            </a:pPr>
            <a:r>
              <a:rPr lang="zh-CN" altLang="en-US" sz="2400" b="1" smtClean="0"/>
              <a:t>持续开展</a:t>
            </a:r>
            <a:r>
              <a:rPr lang="zh-CN" altLang="en-US" sz="2400" b="1" smtClean="0">
                <a:solidFill>
                  <a:srgbClr val="FF0000"/>
                </a:solidFill>
              </a:rPr>
              <a:t>冬春校园爱国卫生运动</a:t>
            </a:r>
            <a:r>
              <a:rPr lang="zh-CN" altLang="en-US" sz="2400" b="1" smtClean="0"/>
              <a:t>，加强校园环境卫生整治，加强健康知识科普，倡导</a:t>
            </a:r>
            <a:r>
              <a:rPr lang="zh-CN" altLang="en-US" sz="2400" b="1" smtClean="0">
                <a:solidFill>
                  <a:srgbClr val="FF0000"/>
                </a:solidFill>
              </a:rPr>
              <a:t>文明健康、绿色环保生活方式</a:t>
            </a:r>
            <a:r>
              <a:rPr lang="zh-CN" altLang="en-US" sz="2400" b="1" smtClean="0"/>
              <a:t>，助力冬春季校园</a:t>
            </a:r>
            <a:r>
              <a:rPr lang="zh-CN" altLang="en-US" sz="2400" b="1" smtClean="0">
                <a:solidFill>
                  <a:srgbClr val="FF0000"/>
                </a:solidFill>
              </a:rPr>
              <a:t>常态化疫情防控。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1836" y="0"/>
            <a:ext cx="1420164" cy="1393865"/>
          </a:xfrm>
          <a:prstGeom prst="rect">
            <a:avLst/>
          </a:prstGeom>
        </p:spPr>
      </p:pic>
      <p:sp>
        <p:nvSpPr>
          <p:cNvPr id="6" name="页脚占位符 1"/>
          <p:cNvSpPr txBox="1">
            <a:spLocks/>
          </p:cNvSpPr>
          <p:nvPr/>
        </p:nvSpPr>
        <p:spPr>
          <a:xfrm>
            <a:off x="10262585" y="6392577"/>
            <a:ext cx="1708373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mtClean="0"/>
              <a:t>纺织与服装学院教工党支部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9710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(5).  </a:t>
            </a:r>
            <a:r>
              <a:rPr lang="zh-CN" altLang="en-US" smtClean="0"/>
              <a:t>早谋划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251615" y="2203880"/>
            <a:ext cx="5374958" cy="242893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ts val="3200"/>
              </a:lnSpc>
              <a:buNone/>
            </a:pPr>
            <a:r>
              <a:rPr lang="zh-CN" altLang="en-US" sz="2400" b="1" smtClean="0">
                <a:solidFill>
                  <a:srgbClr val="FF0000"/>
                </a:solidFill>
              </a:rPr>
              <a:t>高</a:t>
            </a:r>
            <a:r>
              <a:rPr lang="zh-CN" altLang="en-US" sz="2400" b="1">
                <a:solidFill>
                  <a:srgbClr val="FF0000"/>
                </a:solidFill>
              </a:rPr>
              <a:t>校</a:t>
            </a:r>
            <a:r>
              <a:rPr lang="zh-CN" altLang="en-US" sz="2400" b="1" smtClean="0">
                <a:solidFill>
                  <a:srgbClr val="FF0000"/>
                </a:solidFill>
              </a:rPr>
              <a:t>坚</a:t>
            </a:r>
            <a:r>
              <a:rPr lang="zh-CN" altLang="en-US" sz="2400" b="1">
                <a:solidFill>
                  <a:srgbClr val="FF0000"/>
                </a:solidFill>
              </a:rPr>
              <a:t>持“错峰原则”，安排学生分批次有序放假离校</a:t>
            </a:r>
            <a:r>
              <a:rPr lang="zh-CN" altLang="en-US" sz="2400" b="1"/>
              <a:t>，妥善安排留校师生寒假生活。及早谋划</a:t>
            </a:r>
            <a:r>
              <a:rPr lang="en-US" altLang="zh-CN" sz="2400" b="1"/>
              <a:t>2021</a:t>
            </a:r>
            <a:r>
              <a:rPr lang="zh-CN" altLang="en-US" sz="2400" b="1"/>
              <a:t>年春季学期开学工作，适时发布本地春季学习开学安排。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1836" y="79899"/>
            <a:ext cx="1420164" cy="1393865"/>
          </a:xfrm>
          <a:prstGeom prst="rect">
            <a:avLst/>
          </a:prstGeom>
        </p:spPr>
      </p:pic>
      <p:sp>
        <p:nvSpPr>
          <p:cNvPr id="6" name="页脚占位符 1"/>
          <p:cNvSpPr txBox="1">
            <a:spLocks/>
          </p:cNvSpPr>
          <p:nvPr/>
        </p:nvSpPr>
        <p:spPr>
          <a:xfrm>
            <a:off x="10262585" y="6392577"/>
            <a:ext cx="1708373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mtClean="0"/>
              <a:t>纺织与服装学院教工党支部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5082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3353095" y="2545246"/>
            <a:ext cx="5490224" cy="2080020"/>
          </a:xfrm>
        </p:spPr>
        <p:txBody>
          <a:bodyPr>
            <a:normAutofit fontScale="90000"/>
          </a:bodyPr>
          <a:lstStyle/>
          <a:p>
            <a:r>
              <a:rPr lang="zh-CN" altLang="en-US"/>
              <a:t>第二部分   </a:t>
            </a:r>
            <a:r>
              <a:rPr lang="en-US" altLang="zh-CN"/>
              <a:t/>
            </a:r>
            <a:br>
              <a:rPr lang="en-US" altLang="zh-CN"/>
            </a:br>
            <a:r>
              <a:rPr lang="en-US" altLang="zh-CN" smtClean="0"/>
              <a:t/>
            </a:r>
            <a:br>
              <a:rPr lang="en-US" altLang="zh-CN" smtClean="0"/>
            </a:br>
            <a:r>
              <a:rPr lang="zh-CN" altLang="en-US" smtClean="0"/>
              <a:t>疫</a:t>
            </a:r>
            <a:r>
              <a:rPr lang="zh-CN" altLang="en-US"/>
              <a:t>情防控的指导建议</a:t>
            </a:r>
            <a:br>
              <a:rPr lang="zh-CN" altLang="en-US"/>
            </a:br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1836" y="0"/>
            <a:ext cx="1420164" cy="1393865"/>
          </a:xfrm>
          <a:prstGeom prst="rect">
            <a:avLst/>
          </a:prstGeom>
        </p:spPr>
      </p:pic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>
          <a:xfrm>
            <a:off x="5057833" y="6360229"/>
            <a:ext cx="2080748" cy="320040"/>
          </a:xfrm>
        </p:spPr>
        <p:txBody>
          <a:bodyPr/>
          <a:lstStyle/>
          <a:p>
            <a:r>
              <a:rPr lang="zh-CN" altLang="en-US" smtClean="0"/>
              <a:t>纺织与服装学院教工党支部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9349978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自定义 1">
      <a:majorFont>
        <a:latin typeface="Times New Roman"/>
        <a:ea typeface="黑体"/>
        <a:cs typeface=""/>
      </a:majorFont>
      <a:minorFont>
        <a:latin typeface="Times New Roman"/>
        <a:ea typeface="黑体"/>
        <a:cs typeface="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地图集</Template>
  <TotalTime>283</TotalTime>
  <Words>1216</Words>
  <Application>Microsoft Office PowerPoint</Application>
  <PresentationFormat>宽屏</PresentationFormat>
  <Paragraphs>50</Paragraphs>
  <Slides>14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9" baseType="lpstr">
      <vt:lpstr>等线</vt:lpstr>
      <vt:lpstr>黑体</vt:lpstr>
      <vt:lpstr>Times New Roman</vt:lpstr>
      <vt:lpstr>Wingdings</vt:lpstr>
      <vt:lpstr>Atlas</vt:lpstr>
      <vt:lpstr>        学习教育部《关于加强今冬明春 校园疫情防控工作的通知》精神</vt:lpstr>
      <vt:lpstr>目录</vt:lpstr>
      <vt:lpstr>                        第一部分           《关于加强今冬明春校园疫情防控工作的通知》主要内容 </vt:lpstr>
      <vt:lpstr>(1). 守防线</vt:lpstr>
      <vt:lpstr>(2). 严措施</vt:lpstr>
      <vt:lpstr>(3). 强意识</vt:lpstr>
      <vt:lpstr>(4). 重科普</vt:lpstr>
      <vt:lpstr>(5).  早谋划</vt:lpstr>
      <vt:lpstr>第二部分     疫情防控的指导建议 </vt:lpstr>
      <vt:lpstr>(1). 提升思想认识</vt:lpstr>
      <vt:lpstr>(2). 重点人群排查</vt:lpstr>
      <vt:lpstr>(3). 重点场所管控</vt:lpstr>
      <vt:lpstr>(4). 加强宣传力度</vt:lpstr>
      <vt:lpstr>疫情防控、人人有责 从我做起、党员争先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学习教育部部《关于加强今冬明春校园疫情防控工作的通知》</dc:title>
  <dc:creator>  zhj</dc:creator>
  <cp:lastModifiedBy>  zhj</cp:lastModifiedBy>
  <cp:revision>20</cp:revision>
  <dcterms:created xsi:type="dcterms:W3CDTF">2020-12-20T02:25:37Z</dcterms:created>
  <dcterms:modified xsi:type="dcterms:W3CDTF">2020-12-24T01:47:06Z</dcterms:modified>
</cp:coreProperties>
</file>